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470" r:id="rId3"/>
    <p:sldId id="447" r:id="rId4"/>
    <p:sldId id="449" r:id="rId5"/>
    <p:sldId id="441" r:id="rId6"/>
    <p:sldId id="442" r:id="rId7"/>
    <p:sldId id="471" r:id="rId8"/>
    <p:sldId id="469" r:id="rId9"/>
    <p:sldId id="443" r:id="rId10"/>
    <p:sldId id="444" r:id="rId11"/>
    <p:sldId id="445" r:id="rId12"/>
    <p:sldId id="450" r:id="rId13"/>
    <p:sldId id="472" r:id="rId14"/>
    <p:sldId id="473" r:id="rId15"/>
    <p:sldId id="476" r:id="rId16"/>
    <p:sldId id="475" r:id="rId17"/>
    <p:sldId id="458" r:id="rId18"/>
    <p:sldId id="468" r:id="rId19"/>
    <p:sldId id="459" r:id="rId20"/>
    <p:sldId id="461" r:id="rId21"/>
    <p:sldId id="466" r:id="rId22"/>
    <p:sldId id="462" r:id="rId23"/>
    <p:sldId id="463" r:id="rId24"/>
    <p:sldId id="448" r:id="rId25"/>
    <p:sldId id="465" r:id="rId26"/>
    <p:sldId id="417" r:id="rId27"/>
  </p:sldIdLst>
  <p:sldSz cx="9144000" cy="5143500" type="screen16x9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DD2381"/>
    <a:srgbClr val="FFD00A"/>
    <a:srgbClr val="76B837"/>
    <a:srgbClr val="EC6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9" autoAdjust="0"/>
    <p:restoredTop sz="94095" autoAdjust="0"/>
  </p:normalViewPr>
  <p:slideViewPr>
    <p:cSldViewPr>
      <p:cViewPr varScale="1">
        <p:scale>
          <a:sx n="87" d="100"/>
          <a:sy n="87" d="100"/>
        </p:scale>
        <p:origin x="14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49648-1A1A-4D83-A43C-40305C6065BD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1F341-299D-4008-A856-5D29A215836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5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87575-B782-4479-AF51-62FB020A7A4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47A73-7446-4565-9399-600784895D1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0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47A73-7446-4565-9399-600784895D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9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Unconscious Bias at management level…</a:t>
            </a:r>
          </a:p>
          <a:p>
            <a:endParaRPr lang="en-GB" dirty="0" smtClean="0"/>
          </a:p>
          <a:p>
            <a:r>
              <a:rPr lang="en-US" dirty="0" smtClean="0"/>
              <a:t>Senior managers agree about the need for diversity at leadership levels, however still </a:t>
            </a:r>
            <a:r>
              <a:rPr lang="en-US" b="1" dirty="0" smtClean="0"/>
              <a:t>fall back on unconscious beliefs </a:t>
            </a:r>
            <a:r>
              <a:rPr lang="en-US" dirty="0" smtClean="0"/>
              <a:t>when making final hiring and promotion decisions – the idea that it would be easier to align strategies behind </a:t>
            </a:r>
            <a:r>
              <a:rPr lang="en-US" b="1" dirty="0" smtClean="0"/>
              <a:t>people with similar backgrounds to </a:t>
            </a:r>
            <a:r>
              <a:rPr lang="en-US" b="1" dirty="0" err="1" smtClean="0"/>
              <a:t>them</a:t>
            </a:r>
            <a:r>
              <a:rPr lang="en-US" sz="1200" dirty="0" err="1" smtClean="0"/>
              <a:t>The</a:t>
            </a:r>
            <a:r>
              <a:rPr lang="en-US" sz="1200" dirty="0" smtClean="0"/>
              <a:t> result is a </a:t>
            </a:r>
            <a:r>
              <a:rPr lang="en-US" sz="1200" b="1" dirty="0" smtClean="0"/>
              <a:t>management team with little diversity</a:t>
            </a:r>
            <a:r>
              <a:rPr lang="en-US" sz="1200" dirty="0" smtClean="0"/>
              <a:t>. Talent processes such as succession planning, leadership development, talent reviews and high potential programs should all be examined closely for these biases.</a:t>
            </a:r>
          </a:p>
          <a:p>
            <a:endParaRPr lang="en-US" sz="1200" dirty="0" smtClean="0"/>
          </a:p>
          <a:p>
            <a:r>
              <a:rPr lang="en-US" sz="1200" b="1" dirty="0" smtClean="0"/>
              <a:t>Stereotypes have become so ingrained </a:t>
            </a:r>
            <a:r>
              <a:rPr lang="en-US" sz="1200" dirty="0" smtClean="0"/>
              <a:t>that certain roles continue to be associated with people of one gender or a certain background, even when an objective assessment demonstrates these assumptions to be unfounded. </a:t>
            </a:r>
          </a:p>
          <a:p>
            <a:r>
              <a:rPr lang="en-US" sz="1200" dirty="0" smtClean="0"/>
              <a:t>Some studies show men are assessed on their 'potential', while women are judged on 'performance'.</a:t>
            </a: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47A73-7446-4565-9399-600784895D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4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47A73-7446-4565-9399-600784895D1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1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598614"/>
            <a:ext cx="9144000" cy="1101725"/>
          </a:xfrm>
          <a:solidFill>
            <a:srgbClr val="FF761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43F40-52F2-48D2-8571-83A6DCD7314A}" type="datetime1">
              <a:rPr lang="fr-FR" smtClean="0"/>
              <a:t>18/11/2018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41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05175"/>
            <a:ext cx="9144000" cy="936000"/>
          </a:xfrm>
          <a:solidFill>
            <a:srgbClr val="FF7619"/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506A-88A1-4E61-9A24-5B5618721004}" type="datetime1">
              <a:rPr lang="fr-FR" smtClean="0"/>
              <a:t>18/11/2018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5162" y="4874434"/>
            <a:ext cx="9109075" cy="269081"/>
            <a:chOff x="22" y="4094"/>
            <a:chExt cx="5738" cy="226"/>
          </a:xfrm>
        </p:grpSpPr>
        <p:pic>
          <p:nvPicPr>
            <p:cNvPr id="8" name="Picture 5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4113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9" name="Picture 6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4096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10" name="Picture 7" descr="badgeInterEl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846"/>
            <a:stretch>
              <a:fillRect/>
            </a:stretch>
          </p:blipFill>
          <p:spPr bwMode="auto">
            <a:xfrm>
              <a:off x="5204" y="4094"/>
              <a:ext cx="556" cy="2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2314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6374"/>
            <a:ext cx="9144000" cy="612000"/>
          </a:xfrm>
          <a:solidFill>
            <a:srgbClr val="FF761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EED2-CD59-45D3-9B46-BF659C89C68D}" type="datetime1">
              <a:rPr lang="fr-FR" smtClean="0"/>
              <a:t>18/11/2018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5162" y="4874434"/>
            <a:ext cx="9109075" cy="269081"/>
            <a:chOff x="22" y="4094"/>
            <a:chExt cx="5738" cy="226"/>
          </a:xfrm>
        </p:grpSpPr>
        <p:pic>
          <p:nvPicPr>
            <p:cNvPr id="8" name="Picture 5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4113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9" name="Picture 6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4096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10" name="Picture 7" descr="badgeInterEl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846"/>
            <a:stretch>
              <a:fillRect/>
            </a:stretch>
          </p:blipFill>
          <p:spPr bwMode="auto">
            <a:xfrm>
              <a:off x="5204" y="4094"/>
              <a:ext cx="556" cy="2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78252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6375"/>
            <a:ext cx="9144000" cy="612000"/>
          </a:xfrm>
          <a:solidFill>
            <a:srgbClr val="FF761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FBC7-DC84-4C77-8F86-B16A7E853E7C}" type="datetime1">
              <a:rPr lang="fr-FR" smtClean="0"/>
              <a:t>18/11/2018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5162" y="4874434"/>
            <a:ext cx="9109075" cy="269081"/>
            <a:chOff x="22" y="4094"/>
            <a:chExt cx="5738" cy="226"/>
          </a:xfrm>
        </p:grpSpPr>
        <p:pic>
          <p:nvPicPr>
            <p:cNvPr id="9" name="Picture 5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4113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10" name="Picture 6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4096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11" name="Picture 7" descr="badgeInterEl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846"/>
            <a:stretch>
              <a:fillRect/>
            </a:stretch>
          </p:blipFill>
          <p:spPr bwMode="auto">
            <a:xfrm>
              <a:off x="5204" y="4094"/>
              <a:ext cx="556" cy="2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1598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6375"/>
            <a:ext cx="9144000" cy="612000"/>
          </a:xfrm>
          <a:solidFill>
            <a:srgbClr val="FF761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36F3-C117-41AF-879A-526C37900355}" type="datetime1">
              <a:rPr lang="fr-FR" smtClean="0"/>
              <a:t>18/11/2018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35162" y="4874434"/>
            <a:ext cx="9109075" cy="269081"/>
            <a:chOff x="22" y="4094"/>
            <a:chExt cx="5738" cy="226"/>
          </a:xfrm>
        </p:grpSpPr>
        <p:pic>
          <p:nvPicPr>
            <p:cNvPr id="11" name="Picture 5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4113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12" name="Picture 6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4096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13" name="Picture 7" descr="badgeInterEl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846"/>
            <a:stretch>
              <a:fillRect/>
            </a:stretch>
          </p:blipFill>
          <p:spPr bwMode="auto">
            <a:xfrm>
              <a:off x="5204" y="4094"/>
              <a:ext cx="556" cy="2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0607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6375"/>
            <a:ext cx="9144000" cy="612000"/>
          </a:xfrm>
          <a:solidFill>
            <a:srgbClr val="FF761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1C5E-7DAB-48AF-BFA4-BD03B0FF6BF1}" type="datetime1">
              <a:rPr lang="fr-FR" smtClean="0"/>
              <a:t>18/11/2018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5162" y="4874434"/>
            <a:ext cx="9109075" cy="269081"/>
            <a:chOff x="22" y="4094"/>
            <a:chExt cx="5738" cy="226"/>
          </a:xfrm>
        </p:grpSpPr>
        <p:pic>
          <p:nvPicPr>
            <p:cNvPr id="7" name="Picture 5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4113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8" name="Picture 6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4096"/>
              <a:ext cx="2585" cy="196"/>
            </a:xfrm>
            <a:prstGeom prst="rect">
              <a:avLst/>
            </a:prstGeom>
            <a:noFill/>
          </p:spPr>
        </p:pic>
        <p:pic>
          <p:nvPicPr>
            <p:cNvPr id="9" name="Picture 7" descr="badgeInterEl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846"/>
            <a:stretch>
              <a:fillRect/>
            </a:stretch>
          </p:blipFill>
          <p:spPr bwMode="auto">
            <a:xfrm>
              <a:off x="5204" y="4094"/>
              <a:ext cx="556" cy="22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571287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D6388-AB5B-434A-9FC0-8214D7D40EA9}" type="datetime1">
              <a:rPr lang="fr-FR" smtClean="0"/>
              <a:t>18/11/2018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665356" y="487864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I PAGE </a:t>
            </a:r>
            <a:fld id="{7CA9CAA6-59BC-46BF-867B-17CBB7C8B24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017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499742"/>
            <a:ext cx="9144000" cy="20162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/>
              <a:t>to close the gender gap in tech industry and support women </a:t>
            </a:r>
            <a:r>
              <a:rPr lang="en-US" dirty="0" smtClean="0"/>
              <a:t>empowerment ?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6" y="123478"/>
            <a:ext cx="3635896" cy="15860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19065"/>
            <a:ext cx="8448311" cy="42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7619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Unconscious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Bias ? </a:t>
            </a:r>
            <a:endParaRPr lang="fr-F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4607496" y="1196185"/>
            <a:ext cx="4536504" cy="316835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en-US" sz="1400" dirty="0" smtClean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 smtClean="0"/>
              <a:t>Unconscious biases are embedded within all of us, often shaped over many years through education, culture, and experience.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 smtClean="0"/>
              <a:t>To change our behavior, we need to make a conscious effort to identify and recognize these biases within ourselves.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 smtClean="0"/>
              <a:t>If we don’t, then as individuals and collectively, we will make the same choices over and over again.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7614"/>
            <a:ext cx="3655257" cy="3027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9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7619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Challenging the Biases : how ? </a:t>
            </a:r>
            <a:endParaRPr lang="fr-F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348701" y="944502"/>
            <a:ext cx="6165394" cy="52116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en-GB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 smtClean="0"/>
              <a:t>Education – </a:t>
            </a:r>
            <a:r>
              <a:rPr lang="en-GB" sz="2000" dirty="0" smtClean="0"/>
              <a:t>More active in STEM</a:t>
            </a:r>
          </a:p>
          <a:p>
            <a:pPr marL="0" indent="0"/>
            <a:endParaRPr lang="en-GB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 smtClean="0"/>
              <a:t>Enterprise – </a:t>
            </a:r>
            <a:r>
              <a:rPr lang="en-GB" sz="2000" dirty="0" smtClean="0"/>
              <a:t>Re-thinking talent hiring,  development and coaching. Gender programmes</a:t>
            </a:r>
          </a:p>
          <a:p>
            <a:pPr marL="0" indent="0"/>
            <a:endParaRPr lang="en-GB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 smtClean="0"/>
              <a:t>Society – </a:t>
            </a:r>
            <a:r>
              <a:rPr lang="en-GB" sz="2000" dirty="0" smtClean="0"/>
              <a:t>Government action. More balanced media</a:t>
            </a:r>
            <a:endParaRPr lang="en-GB" sz="2000" b="1" dirty="0" smtClean="0"/>
          </a:p>
          <a:p>
            <a:pPr marL="0" indent="0"/>
            <a:endParaRPr lang="en-GB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 smtClean="0"/>
              <a:t>Women – </a:t>
            </a:r>
            <a:r>
              <a:rPr lang="en-GB" sz="2000" dirty="0" smtClean="0"/>
              <a:t>Re-connecting with ambitions. Ceasing the opportunities. Taking action.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8922" y="961882"/>
            <a:ext cx="1872208" cy="141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4095" y="2774464"/>
            <a:ext cx="2244560" cy="2065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1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test for </a:t>
            </a:r>
            <a:r>
              <a:rPr lang="fr-FR" dirty="0" err="1" smtClean="0"/>
              <a:t>you</a:t>
            </a:r>
            <a:r>
              <a:rPr lang="fr-FR" dirty="0" smtClean="0"/>
              <a:t> ….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859782"/>
            <a:ext cx="2857500" cy="160020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7573899" y="354129"/>
            <a:ext cx="1347933" cy="1223921"/>
            <a:chOff x="5234244" y="3132686"/>
            <a:chExt cx="2770912" cy="2432839"/>
          </a:xfrm>
        </p:grpSpPr>
        <p:pic>
          <p:nvPicPr>
            <p:cNvPr id="6" name="Image 5" descr="&lt;strong&gt;Montre&lt;/strong&gt; de temps alarme horloge montres № 67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00"/>
            <a:stretch/>
          </p:blipFill>
          <p:spPr>
            <a:xfrm>
              <a:off x="5292436" y="3132686"/>
              <a:ext cx="2712720" cy="212217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234244" y="5045512"/>
              <a:ext cx="2770910" cy="52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i="1" dirty="0" smtClean="0"/>
                <a:t>Combien de temps ? </a:t>
              </a:r>
              <a:endParaRPr lang="fr-FR" sz="1100" i="1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602415" y="1565379"/>
            <a:ext cx="829006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conditions </a:t>
            </a:r>
            <a:r>
              <a:rPr lang="fr-FR" dirty="0" smtClean="0">
                <a:solidFill>
                  <a:schemeClr val="accent6"/>
                </a:solidFill>
              </a:rPr>
              <a:t>: </a:t>
            </a:r>
          </a:p>
          <a:p>
            <a:r>
              <a:rPr lang="fr-FR" dirty="0" smtClean="0">
                <a:solidFill>
                  <a:schemeClr val="accent6"/>
                </a:solidFill>
              </a:rPr>
              <a:t>être très concentré, répondre très vite, en mode réflexe, sans réfléchir ...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0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chacun son biais …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02415" y="2433105"/>
            <a:ext cx="7797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liste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10 mots cités,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indiquez à quelle catégorie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chacun appartient :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411760" y="397184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HOMME 	                         FEMME</a:t>
            </a:r>
            <a:endParaRPr lang="fr-FR" sz="2000" b="1" dirty="0"/>
          </a:p>
        </p:txBody>
      </p:sp>
      <p:sp>
        <p:nvSpPr>
          <p:cNvPr id="13" name="Ellipse 12"/>
          <p:cNvSpPr/>
          <p:nvPr/>
        </p:nvSpPr>
        <p:spPr>
          <a:xfrm>
            <a:off x="2737810" y="3584715"/>
            <a:ext cx="432000" cy="360000"/>
          </a:xfrm>
          <a:prstGeom prst="ellipse">
            <a:avLst/>
          </a:prstGeom>
          <a:solidFill>
            <a:schemeClr val="accent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904172" y="3593342"/>
            <a:ext cx="432000" cy="360000"/>
          </a:xfrm>
          <a:prstGeom prst="ellipse">
            <a:avLst/>
          </a:prstGeom>
          <a:solidFill>
            <a:schemeClr val="accent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9512" y="327709"/>
            <a:ext cx="139316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Séquence 1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573899" y="354129"/>
            <a:ext cx="1347933" cy="1223921"/>
            <a:chOff x="5234244" y="3132686"/>
            <a:chExt cx="2770912" cy="2432839"/>
          </a:xfrm>
        </p:grpSpPr>
        <p:pic>
          <p:nvPicPr>
            <p:cNvPr id="17" name="Image 16" descr="&lt;strong&gt;Montre&lt;/strong&gt; de temps alarme horloge montres № 67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00"/>
            <a:stretch/>
          </p:blipFill>
          <p:spPr>
            <a:xfrm>
              <a:off x="5292436" y="3132686"/>
              <a:ext cx="2712720" cy="212217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5234244" y="5045512"/>
              <a:ext cx="2770910" cy="52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i="1" dirty="0" smtClean="0"/>
                <a:t>Combien de temps ? </a:t>
              </a:r>
              <a:endParaRPr lang="fr-FR" sz="1100" i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572000" y="3363838"/>
            <a:ext cx="144016" cy="1224136"/>
          </a:xfrm>
          <a:prstGeom prst="rect">
            <a:avLst/>
          </a:prstGeom>
          <a:solidFill>
            <a:srgbClr val="DD2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445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chacun son biais …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195736" y="3966987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    FAMILLE 	                       INNOVATION</a:t>
            </a:r>
            <a:endParaRPr lang="fr-FR" sz="2000" b="1" dirty="0"/>
          </a:p>
        </p:txBody>
      </p:sp>
      <p:sp>
        <p:nvSpPr>
          <p:cNvPr id="13" name="Ellipse 12"/>
          <p:cNvSpPr/>
          <p:nvPr/>
        </p:nvSpPr>
        <p:spPr>
          <a:xfrm>
            <a:off x="2737810" y="3579862"/>
            <a:ext cx="432000" cy="360000"/>
          </a:xfrm>
          <a:prstGeom prst="ellipse">
            <a:avLst/>
          </a:prstGeom>
          <a:solidFill>
            <a:srgbClr val="FFD00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904172" y="3588489"/>
            <a:ext cx="432000" cy="360000"/>
          </a:xfrm>
          <a:prstGeom prst="ellipse">
            <a:avLst/>
          </a:prstGeom>
          <a:solidFill>
            <a:srgbClr val="FFD00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9512" y="327709"/>
            <a:ext cx="139316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Séquence 2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573899" y="354129"/>
            <a:ext cx="1347933" cy="1223921"/>
            <a:chOff x="5234244" y="3132686"/>
            <a:chExt cx="2770912" cy="2432839"/>
          </a:xfrm>
        </p:grpSpPr>
        <p:pic>
          <p:nvPicPr>
            <p:cNvPr id="17" name="Image 16" descr="&lt;strong&gt;Montre&lt;/strong&gt; de temps alarme horloge montres № 67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00"/>
            <a:stretch/>
          </p:blipFill>
          <p:spPr>
            <a:xfrm>
              <a:off x="5292436" y="3132686"/>
              <a:ext cx="2712720" cy="212217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5234244" y="5045512"/>
              <a:ext cx="2770910" cy="52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i="1" dirty="0" smtClean="0"/>
                <a:t>Combien de temps ? </a:t>
              </a:r>
              <a:endParaRPr lang="fr-FR" sz="1100" i="1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2415" y="2433105"/>
            <a:ext cx="7797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liste des 10 mots cités, indiquez à quelle catégorie chacun appartient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572000" y="3363838"/>
            <a:ext cx="144016" cy="1224136"/>
          </a:xfrm>
          <a:prstGeom prst="rect">
            <a:avLst/>
          </a:prstGeom>
          <a:solidFill>
            <a:srgbClr val="DD2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555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chacun son biais …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331640" y="4115856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HOMME OU  INNOVATION 	  FEMME OU FAMILLE</a:t>
            </a:r>
            <a:endParaRPr lang="fr-FR" sz="2000" b="1" dirty="0"/>
          </a:p>
        </p:txBody>
      </p:sp>
      <p:sp>
        <p:nvSpPr>
          <p:cNvPr id="13" name="Ellipse 12"/>
          <p:cNvSpPr/>
          <p:nvPr/>
        </p:nvSpPr>
        <p:spPr>
          <a:xfrm>
            <a:off x="2449778" y="3689149"/>
            <a:ext cx="432000" cy="360000"/>
          </a:xfrm>
          <a:prstGeom prst="ellipse">
            <a:avLst/>
          </a:prstGeom>
          <a:solidFill>
            <a:schemeClr val="accent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6012208" y="3697776"/>
            <a:ext cx="432000" cy="360000"/>
          </a:xfrm>
          <a:prstGeom prst="ellipse">
            <a:avLst/>
          </a:prstGeom>
          <a:solidFill>
            <a:schemeClr val="accent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9512" y="327709"/>
            <a:ext cx="139316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Séquence 3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573899" y="354129"/>
            <a:ext cx="1347933" cy="1223921"/>
            <a:chOff x="5234244" y="3132686"/>
            <a:chExt cx="2770912" cy="2432839"/>
          </a:xfrm>
        </p:grpSpPr>
        <p:pic>
          <p:nvPicPr>
            <p:cNvPr id="17" name="Image 16" descr="&lt;strong&gt;Montre&lt;/strong&gt; de temps alarme horloge montres № 67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00"/>
            <a:stretch/>
          </p:blipFill>
          <p:spPr>
            <a:xfrm>
              <a:off x="5292436" y="3132686"/>
              <a:ext cx="2712720" cy="212217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5234244" y="5045512"/>
              <a:ext cx="2770910" cy="52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i="1" dirty="0" smtClean="0"/>
                <a:t>Combien de temps ? </a:t>
              </a:r>
              <a:endParaRPr lang="fr-FR" sz="1100" i="1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2415" y="2433105"/>
            <a:ext cx="7797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liste des 10 mots cités, indiquez à quelle catégorie chacun appartient :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572000" y="3363838"/>
            <a:ext cx="144016" cy="1224136"/>
          </a:xfrm>
          <a:prstGeom prst="rect">
            <a:avLst/>
          </a:prstGeom>
          <a:solidFill>
            <a:srgbClr val="DD2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72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chacun son biais …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259632" y="4150585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   </a:t>
            </a:r>
            <a:r>
              <a:rPr lang="fr-FR" sz="2000" b="1" dirty="0" smtClean="0"/>
              <a:t>FEMME </a:t>
            </a:r>
            <a:r>
              <a:rPr lang="fr-FR" sz="2000" b="1" dirty="0"/>
              <a:t>OU </a:t>
            </a:r>
            <a:r>
              <a:rPr lang="fr-FR" sz="2000" b="1" dirty="0" smtClean="0"/>
              <a:t>INNOVATION                  HOMME OU  FAMILLE 	</a:t>
            </a:r>
            <a:endParaRPr lang="fr-FR" sz="2000" b="1" dirty="0"/>
          </a:p>
        </p:txBody>
      </p:sp>
      <p:sp>
        <p:nvSpPr>
          <p:cNvPr id="13" name="Ellipse 12"/>
          <p:cNvSpPr/>
          <p:nvPr/>
        </p:nvSpPr>
        <p:spPr>
          <a:xfrm>
            <a:off x="2342274" y="3723878"/>
            <a:ext cx="432000" cy="360000"/>
          </a:xfrm>
          <a:prstGeom prst="ellipse">
            <a:avLst/>
          </a:prstGeom>
          <a:solidFill>
            <a:srgbClr val="FF993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904704" y="3732505"/>
            <a:ext cx="432000" cy="360000"/>
          </a:xfrm>
          <a:prstGeom prst="ellipse">
            <a:avLst/>
          </a:prstGeom>
          <a:solidFill>
            <a:srgbClr val="FF993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D00A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9512" y="327709"/>
            <a:ext cx="139316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Séquence 4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573899" y="354129"/>
            <a:ext cx="1347933" cy="1223921"/>
            <a:chOff x="5234244" y="3132686"/>
            <a:chExt cx="2770912" cy="2432839"/>
          </a:xfrm>
        </p:grpSpPr>
        <p:pic>
          <p:nvPicPr>
            <p:cNvPr id="17" name="Image 16" descr="&lt;strong&gt;Montre&lt;/strong&gt; de temps alarme horloge montres № 67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00"/>
            <a:stretch/>
          </p:blipFill>
          <p:spPr>
            <a:xfrm>
              <a:off x="5292436" y="3132686"/>
              <a:ext cx="2712720" cy="212217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5234244" y="5045512"/>
              <a:ext cx="2770910" cy="52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i="1" dirty="0" smtClean="0"/>
                <a:t>Combien de temps ? </a:t>
              </a:r>
              <a:endParaRPr lang="fr-FR" sz="1100" i="1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02415" y="2433105"/>
            <a:ext cx="7797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liste des 10 mots cités, indiquez à quelle catégorie chacun appartient :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4572000" y="3363838"/>
            <a:ext cx="144016" cy="1224136"/>
          </a:xfrm>
          <a:prstGeom prst="rect">
            <a:avLst/>
          </a:prstGeom>
          <a:solidFill>
            <a:srgbClr val="DD2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98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Women in Innovation : </a:t>
            </a:r>
            <a:r>
              <a:rPr lang="en-US" sz="3600" dirty="0" smtClean="0"/>
              <a:t>a </a:t>
            </a:r>
            <a:r>
              <a:rPr lang="en-US" sz="3600" dirty="0"/>
              <a:t>new Odysseus ? </a:t>
            </a:r>
            <a:endParaRPr lang="fr-FR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70" y="1347614"/>
            <a:ext cx="4237059" cy="3177794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030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716552" y="4515966"/>
            <a:ext cx="3783440" cy="3909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algn="ctr">
              <a:spcBef>
                <a:spcPct val="0"/>
              </a:spcBef>
              <a:buNone/>
              <a:defRPr sz="44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Nowadays : a  </a:t>
            </a:r>
            <a:r>
              <a:rPr lang="en-US" sz="20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necessary but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limited presence…</a:t>
            </a:r>
          </a:p>
          <a:p>
            <a:r>
              <a:rPr lang="en-US" sz="2000" b="1" dirty="0">
                <a:latin typeface="+mn-lt"/>
                <a:ea typeface="+mn-ea"/>
                <a:cs typeface="+mn-cs"/>
              </a:rPr>
              <a:t/>
            </a:r>
            <a:br>
              <a:rPr lang="en-US" sz="2000" b="1" dirty="0">
                <a:latin typeface="+mn-lt"/>
                <a:ea typeface="+mn-ea"/>
                <a:cs typeface="+mn-cs"/>
              </a:rPr>
            </a:br>
            <a:endParaRPr lang="en-US" sz="16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265791" y="2648355"/>
            <a:ext cx="4590000" cy="972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Limited presence of women in innovation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processes : </a:t>
            </a:r>
            <a:r>
              <a:rPr lang="en-US" b="1" dirty="0" smtClean="0">
                <a:solidFill>
                  <a:srgbClr val="C00000"/>
                </a:solidFill>
              </a:rPr>
              <a:t>35 </a:t>
            </a:r>
            <a:r>
              <a:rPr lang="en-US" b="1" dirty="0">
                <a:solidFill>
                  <a:srgbClr val="C00000"/>
                </a:solidFill>
              </a:rPr>
              <a:t>%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of people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involved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-21101" y="1059582"/>
            <a:ext cx="45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29%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of international patent application cite at least one woman inventor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3" y="1878059"/>
            <a:ext cx="459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2571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Less than </a:t>
            </a:r>
            <a:r>
              <a:rPr lang="en-US" b="1" dirty="0">
                <a:solidFill>
                  <a:srgbClr val="C00000"/>
                </a:solidFill>
              </a:rPr>
              <a:t>20 %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of French tech start-up have been founded by women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405" y="1127357"/>
            <a:ext cx="3669030" cy="3137535"/>
          </a:xfrm>
          <a:prstGeom prst="rect">
            <a:avLst/>
          </a:prstGeom>
        </p:spPr>
      </p:pic>
      <p:sp>
        <p:nvSpPr>
          <p:cNvPr id="8" name="TextBox 13"/>
          <p:cNvSpPr txBox="1"/>
          <p:nvPr/>
        </p:nvSpPr>
        <p:spPr>
          <a:xfrm>
            <a:off x="4872749" y="4456152"/>
            <a:ext cx="4019731" cy="7078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algn="ctr">
              <a:spcBef>
                <a:spcPct val="0"/>
              </a:spcBef>
              <a:buNone/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…and </a:t>
            </a:r>
            <a:r>
              <a:rPr lang="en-US" dirty="0"/>
              <a:t>a proved economical interest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7707056" y="932310"/>
            <a:ext cx="1023037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75" dirty="0">
                <a:solidFill>
                  <a:schemeClr val="bg1">
                    <a:lumMod val="50000"/>
                  </a:schemeClr>
                </a:solidFill>
              </a:rPr>
              <a:t>Source :BCG </a:t>
            </a:r>
            <a:r>
              <a:rPr lang="fr-FR" sz="675" dirty="0" err="1">
                <a:solidFill>
                  <a:schemeClr val="bg1">
                    <a:lumMod val="50000"/>
                  </a:schemeClr>
                </a:solidFill>
              </a:rPr>
              <a:t>Study</a:t>
            </a:r>
            <a:r>
              <a:rPr lang="fr-FR" sz="675" dirty="0">
                <a:solidFill>
                  <a:schemeClr val="bg1">
                    <a:lumMod val="50000"/>
                  </a:schemeClr>
                </a:solidFill>
              </a:rPr>
              <a:t> 2017</a:t>
            </a:r>
          </a:p>
        </p:txBody>
      </p:sp>
      <p:sp>
        <p:nvSpPr>
          <p:cNvPr id="10" name="TextBox 15"/>
          <p:cNvSpPr txBox="1"/>
          <p:nvPr/>
        </p:nvSpPr>
        <p:spPr>
          <a:xfrm>
            <a:off x="6844515" y="4250389"/>
            <a:ext cx="186942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Share of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women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in management(%)</a:t>
            </a:r>
          </a:p>
          <a:p>
            <a:endParaRPr lang="fr-FR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Flèche droite 10"/>
          <p:cNvSpPr/>
          <p:nvPr/>
        </p:nvSpPr>
        <p:spPr>
          <a:xfrm rot="5400000">
            <a:off x="2413463" y="3839668"/>
            <a:ext cx="204315" cy="18466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706709" y="3306789"/>
            <a:ext cx="3930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/>
              <a:t>Sources </a:t>
            </a:r>
            <a:r>
              <a:rPr lang="en-US" sz="800" i="1" dirty="0" err="1" smtClean="0"/>
              <a:t>Baromètre</a:t>
            </a:r>
            <a:r>
              <a:rPr lang="en-US" sz="800" i="1" dirty="0" smtClean="0"/>
              <a:t> Innovation IFOP / WIPO 2015 /</a:t>
            </a:r>
            <a:r>
              <a:rPr lang="en-US" sz="800" i="1" dirty="0" err="1" smtClean="0"/>
              <a:t>Baromètres</a:t>
            </a:r>
            <a:r>
              <a:rPr lang="en-US" sz="800" i="1" dirty="0" smtClean="0"/>
              <a:t> </a:t>
            </a:r>
            <a:r>
              <a:rPr lang="en-US" sz="800" i="1" dirty="0" err="1" smtClean="0"/>
              <a:t>StartHer</a:t>
            </a:r>
            <a:r>
              <a:rPr lang="en-US" sz="800" i="1" dirty="0" smtClean="0"/>
              <a:t> 2015</a:t>
            </a:r>
            <a:endParaRPr lang="en-US" sz="800" i="1" dirty="0"/>
          </a:p>
        </p:txBody>
      </p:sp>
      <p:sp>
        <p:nvSpPr>
          <p:cNvPr id="13" name="TextBox 16"/>
          <p:cNvSpPr txBox="1"/>
          <p:nvPr/>
        </p:nvSpPr>
        <p:spPr>
          <a:xfrm>
            <a:off x="4939916" y="922569"/>
            <a:ext cx="1702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Median</a:t>
            </a:r>
            <a:r>
              <a:rPr lang="fr-FR" sz="1200" dirty="0"/>
              <a:t> </a:t>
            </a:r>
            <a:r>
              <a:rPr lang="fr-FR" sz="1200" dirty="0" err="1"/>
              <a:t>level</a:t>
            </a:r>
            <a:r>
              <a:rPr lang="fr-FR" sz="1200" dirty="0"/>
              <a:t> of innovation </a:t>
            </a:r>
            <a:r>
              <a:rPr lang="fr-FR" sz="1200" dirty="0" smtClean="0"/>
              <a:t>revenue (%)</a:t>
            </a:r>
            <a:endParaRPr lang="fr-FR" sz="1200" dirty="0"/>
          </a:p>
          <a:p>
            <a:endParaRPr lang="fr-FR" dirty="0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W</a:t>
            </a:r>
            <a:r>
              <a:rPr lang="fr-FR" dirty="0" smtClean="0"/>
              <a:t>orldwide figures…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9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FR" sz="320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4007" y="249220"/>
            <a:ext cx="9228513" cy="521208"/>
          </a:xfrm>
          <a:prstGeom prst="rect">
            <a:avLst/>
          </a:prstGeom>
          <a:solidFill>
            <a:srgbClr val="FF761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OUR SURVEY 1 : what’s about innovation in our work ?</a:t>
            </a:r>
            <a:endParaRPr lang="en-US" sz="32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79512" y="2715766"/>
            <a:ext cx="8617153" cy="1944216"/>
          </a:xfrm>
          <a:prstGeom prst="rect">
            <a:avLst/>
          </a:prstGeom>
          <a:solidFill>
            <a:schemeClr val="bg1"/>
          </a:solidFill>
          <a:ln>
            <a:solidFill>
              <a:srgbClr val="FFD00A"/>
            </a:solidFill>
            <a:prstDash val="dash"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Women and men innovate mainly during working hours (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75%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), but women innovate more than men outside of working hours (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13% vs 2%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).</a:t>
            </a:r>
          </a:p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They face the same difficulties : difficulty to convince, limited access to external competences and support, fear of failure, lack of time </a:t>
            </a:r>
          </a:p>
          <a:p>
            <a:pPr>
              <a:lnSpc>
                <a:spcPts val="1900"/>
              </a:lnSpc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Women have more difficulties to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negotiate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budgets (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23% vs 16%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)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and lack access to network of influential people (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27% vs 20%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)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.</a:t>
            </a:r>
          </a:p>
          <a:p>
            <a:pPr marL="0" indent="0">
              <a:lnSpc>
                <a:spcPts val="25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1600" dirty="0" smtClean="0">
              <a:solidFill>
                <a:srgbClr val="002060"/>
              </a:solidFill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endParaRPr lang="en-US" sz="1600" dirty="0" smtClean="0">
              <a:solidFill>
                <a:srgbClr val="002060"/>
              </a:solidFill>
            </a:endParaRPr>
          </a:p>
          <a:p>
            <a:pPr>
              <a:lnSpc>
                <a:spcPts val="2500"/>
              </a:lnSpc>
              <a:spcBef>
                <a:spcPts val="1200"/>
              </a:spcBef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987574"/>
            <a:ext cx="8064896" cy="18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Approx. 500 respondents from our companies, including 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26%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men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  <a:sym typeface="Wingdings" panose="05000000000000000000" pitchFamily="2" charset="2"/>
              </a:rPr>
              <a:t>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Men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and women have the same desire to innovate (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90%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of respondents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).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87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%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of men and 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67%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of women have the opportunity to innovate in their work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b="1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5400000">
            <a:off x="4058119" y="2406287"/>
            <a:ext cx="204315" cy="18466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diversity-typograph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64618"/>
            <a:ext cx="7200000" cy="415875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16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36055"/>
            <a:ext cx="3028935" cy="26627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fr-FR" sz="320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4007" y="249220"/>
            <a:ext cx="9119993" cy="521208"/>
          </a:xfrm>
          <a:prstGeom prst="rect">
            <a:avLst/>
          </a:prstGeom>
          <a:solidFill>
            <a:srgbClr val="FF761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OUR SURVEY 2 : what’s about </a:t>
            </a:r>
            <a:r>
              <a:rPr lang="en-US" sz="3200" dirty="0"/>
              <a:t>women in our patents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13351" y="2283718"/>
            <a:ext cx="5112568" cy="18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13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%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of cited inventors are women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80%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of patents are filed by teams composed solely of men</a:t>
            </a:r>
          </a:p>
          <a:p>
            <a:pPr marL="285750" indent="-285750">
              <a:lnSpc>
                <a:spcPts val="25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The average rate of feminization in our patent sample is 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9</a:t>
            </a: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%</a:t>
            </a:r>
            <a:endParaRPr lang="en-US" b="1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059582"/>
            <a:ext cx="842493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5000 patent applications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dated from 2017 from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Cercle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Interelles companies have been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analyzed by us,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i.e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cs typeface="Arial" pitchFamily="34" charset="0"/>
              </a:rPr>
              <a:t>14 500 </a:t>
            </a: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inventors :</a:t>
            </a:r>
            <a:endParaRPr lang="en-US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 rot="5400000">
            <a:off x="2473943" y="1972123"/>
            <a:ext cx="204315" cy="18466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2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Women</a:t>
            </a:r>
            <a:r>
              <a:rPr lang="fr-FR" dirty="0" smtClean="0"/>
              <a:t> in innovation </a:t>
            </a:r>
            <a:r>
              <a:rPr lang="fr-FR" dirty="0" err="1" smtClean="0"/>
              <a:t>field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55576" y="4356312"/>
            <a:ext cx="3448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A </a:t>
            </a:r>
            <a:r>
              <a:rPr lang="fr-FR" sz="2800" dirty="0" err="1"/>
              <a:t>personal</a:t>
            </a:r>
            <a:r>
              <a:rPr lang="fr-FR" sz="2800" dirty="0"/>
              <a:t> </a:t>
            </a:r>
            <a:r>
              <a:rPr lang="fr-FR" sz="2800" dirty="0" smtClean="0"/>
              <a:t>testimonial</a:t>
            </a:r>
            <a:endParaRPr lang="fr-FR" sz="2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" y="834531"/>
            <a:ext cx="4427984" cy="332098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2411760" y="2499742"/>
            <a:ext cx="792088" cy="187220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3528" b="20205"/>
          <a:stretch/>
        </p:blipFill>
        <p:spPr>
          <a:xfrm>
            <a:off x="4463479" y="2067694"/>
            <a:ext cx="4680521" cy="27363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940152" y="1544474"/>
            <a:ext cx="2152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Our </a:t>
            </a:r>
            <a:r>
              <a:rPr lang="fr-FR" sz="2800" dirty="0" err="1" smtClean="0"/>
              <a:t>requests</a:t>
            </a:r>
            <a:endParaRPr lang="fr-FR" sz="28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7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 </a:t>
            </a:r>
            <a:r>
              <a:rPr lang="fr-FR" dirty="0" err="1"/>
              <a:t>ask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 </a:t>
            </a:r>
            <a:r>
              <a:rPr lang="fr-FR" dirty="0" smtClean="0"/>
              <a:t>to: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59532" y="915566"/>
            <a:ext cx="8424936" cy="37444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arrange places, time and management methods to innovate.</a:t>
            </a:r>
          </a:p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integrate the men and women component into the design of our products and projects</a:t>
            </a:r>
          </a:p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support women's networks.</a:t>
            </a:r>
          </a:p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give the floor to women.</a:t>
            </a:r>
          </a:p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identify the inventors / men and women / in its patent applications and to make regular gender assessments.</a:t>
            </a:r>
          </a:p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highlight inspiring and motivating female role models</a:t>
            </a:r>
          </a:p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put more women in leadership positions.</a:t>
            </a:r>
          </a:p>
          <a:p>
            <a:pPr indent="-250825">
              <a:lnSpc>
                <a:spcPts val="2000"/>
              </a:lnSpc>
              <a:spcBef>
                <a:spcPts val="1200"/>
              </a:spcBef>
            </a:pPr>
            <a:r>
              <a:rPr lang="en-US" sz="1800" dirty="0" smtClean="0"/>
              <a:t>I ask my company to put more start-ups in touch with our research teams.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fr-FR" sz="1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am committed to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61764" y="825399"/>
            <a:ext cx="8820472" cy="3855603"/>
          </a:xfrm>
          <a:prstGeom prst="rect">
            <a:avLst/>
          </a:prstGeom>
        </p:spPr>
        <p:txBody>
          <a:bodyPr/>
          <a:lstStyle/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 exceed my fear, I know that everyone can innovate. I dare to leave the traced tracks to discover new ones </a:t>
            </a:r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 know that I can: doubt, deceive, choose, advance, succeed. My entourage also knows it and trusts me.</a:t>
            </a:r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en-US" sz="1600" dirty="0"/>
              <a:t>I commit myself to innovate in my daily life, get around obstacles, find new solutions and move forward</a:t>
            </a:r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en-US" sz="1600" dirty="0"/>
              <a:t>I don’t let anyone tell me that it is not possible</a:t>
            </a:r>
            <a:endParaRPr lang="fr-FR" sz="1600" dirty="0"/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en-US" sz="1600" dirty="0"/>
              <a:t>I commit myself to organize the "Design Thinking" sessions to help us manage the changes, and make sure everyone is asked for their ideas.</a:t>
            </a:r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I'm going to a hackathon to learn about collective innovation processes: it's not limited to developers or technical trades</a:t>
            </a:r>
            <a:r>
              <a:rPr lang="fr-FR" sz="1600" dirty="0"/>
              <a:t>.</a:t>
            </a:r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en-US" sz="1600" dirty="0"/>
              <a:t>I learn to “pitch” and “pitch” to convince</a:t>
            </a:r>
            <a:r>
              <a:rPr lang="fr-FR" sz="1600" dirty="0"/>
              <a:t>.</a:t>
            </a:r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en-US" sz="1600" dirty="0"/>
              <a:t>I pledge to report the absence of women in innovation projects</a:t>
            </a:r>
          </a:p>
          <a:p>
            <a:pPr marL="342900" indent="-250825">
              <a:lnSpc>
                <a:spcPts val="18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en-US" sz="1600" dirty="0"/>
              <a:t>I support a project I believe in on an innovation platform.</a:t>
            </a:r>
            <a:br>
              <a:rPr lang="en-US" sz="1600" dirty="0"/>
            </a:b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Spécial </a:t>
            </a:r>
            <a:r>
              <a:rPr lang="fr-FR" dirty="0" err="1" smtClean="0"/>
              <a:t>tools</a:t>
            </a:r>
            <a:r>
              <a:rPr lang="fr-FR" dirty="0" smtClean="0"/>
              <a:t> for </a:t>
            </a:r>
            <a:r>
              <a:rPr lang="fr-FR" dirty="0" err="1" smtClean="0"/>
              <a:t>you</a:t>
            </a:r>
            <a:r>
              <a:rPr lang="fr-FR" dirty="0" smtClean="0"/>
              <a:t>…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643758"/>
            <a:ext cx="2466975" cy="18478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27784" y="972295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>
                    <a:lumMod val="50000"/>
                  </a:schemeClr>
                </a:solidFill>
              </a:rPr>
              <a:t>Is </a:t>
            </a:r>
            <a:r>
              <a:rPr lang="fr-FR" sz="3600" dirty="0" err="1" smtClean="0">
                <a:solidFill>
                  <a:schemeClr val="bg1">
                    <a:lumMod val="50000"/>
                  </a:schemeClr>
                </a:solidFill>
              </a:rPr>
              <a:t>it</a:t>
            </a:r>
            <a:r>
              <a:rPr lang="fr-FR" sz="3600" dirty="0" smtClean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fr-FR" sz="3600" dirty="0" err="1" smtClean="0">
                <a:solidFill>
                  <a:schemeClr val="bg1">
                    <a:lumMod val="50000"/>
                  </a:schemeClr>
                </a:solidFill>
              </a:rPr>
              <a:t>women</a:t>
            </a:r>
            <a:r>
              <a:rPr lang="fr-FR" sz="3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600" dirty="0" err="1" smtClean="0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FR" sz="3600" dirty="0" smtClean="0">
                <a:solidFill>
                  <a:schemeClr val="bg1">
                    <a:lumMod val="50000"/>
                  </a:schemeClr>
                </a:solidFill>
              </a:rPr>
              <a:t> ? </a:t>
            </a:r>
          </a:p>
          <a:p>
            <a:r>
              <a:rPr lang="fr-FR" sz="3600" dirty="0" smtClean="0">
                <a:solidFill>
                  <a:schemeClr val="bg1">
                    <a:lumMod val="50000"/>
                  </a:schemeClr>
                </a:solidFill>
              </a:rPr>
              <a:t>NO : for all of us !  </a:t>
            </a:r>
            <a:endParaRPr lang="fr-FR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20679960">
            <a:off x="5729117" y="2711374"/>
            <a:ext cx="2507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C00000"/>
                </a:solidFill>
              </a:rPr>
              <a:t>Négociation salariale 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3795886"/>
            <a:ext cx="531972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Other</a:t>
            </a:r>
            <a:r>
              <a:rPr lang="fr-FR" sz="2800" dirty="0" smtClean="0"/>
              <a:t> </a:t>
            </a:r>
            <a:r>
              <a:rPr lang="fr-FR" sz="2800" dirty="0" err="1" smtClean="0"/>
              <a:t>tools</a:t>
            </a:r>
            <a:r>
              <a:rPr lang="fr-FR" sz="2800" dirty="0" smtClean="0"/>
              <a:t> / </a:t>
            </a:r>
            <a:r>
              <a:rPr lang="fr-FR" sz="2800" dirty="0" err="1" smtClean="0"/>
              <a:t>tips</a:t>
            </a:r>
            <a:r>
              <a:rPr lang="fr-FR" sz="2800" dirty="0" smtClean="0"/>
              <a:t> and </a:t>
            </a:r>
            <a:r>
              <a:rPr lang="fr-FR" sz="2800" dirty="0" err="1" smtClean="0"/>
              <a:t>advices</a:t>
            </a:r>
            <a:r>
              <a:rPr lang="fr-FR" sz="2800" dirty="0" smtClean="0"/>
              <a:t> </a:t>
            </a:r>
            <a:r>
              <a:rPr lang="fr-FR" sz="2800" dirty="0" smtClean="0">
                <a:sym typeface="Wingdings" panose="05000000000000000000" pitchFamily="2" charset="2"/>
              </a:rPr>
              <a:t> </a:t>
            </a:r>
            <a:endParaRPr lang="fr-FR" sz="2800" dirty="0" smtClean="0"/>
          </a:p>
          <a:p>
            <a:pPr algn="r"/>
            <a:r>
              <a:rPr lang="fr-FR" sz="2800" dirty="0" smtClean="0">
                <a:solidFill>
                  <a:srgbClr val="C00000"/>
                </a:solidFill>
              </a:rPr>
              <a:t>http</a:t>
            </a:r>
            <a:r>
              <a:rPr lang="fr-FR" sz="2800" dirty="0">
                <a:solidFill>
                  <a:srgbClr val="C00000"/>
                </a:solidFill>
              </a:rPr>
              <a:t>://www.interelles.com/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6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CEO COMMITMENT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7574"/>
            <a:ext cx="5760720" cy="383438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9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ChangeArrowheads="1"/>
          </p:cNvSpPr>
          <p:nvPr/>
        </p:nvSpPr>
        <p:spPr bwMode="auto">
          <a:xfrm>
            <a:off x="115" y="2238956"/>
            <a:ext cx="177371" cy="36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796" tIns="43935" rIns="87796" bIns="43935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220" y="-4759"/>
            <a:ext cx="9109075" cy="269081"/>
            <a:chOff x="17" y="-4"/>
            <a:chExt cx="5738" cy="226"/>
          </a:xfrm>
        </p:grpSpPr>
        <p:pic>
          <p:nvPicPr>
            <p:cNvPr id="175114" name="Picture 4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" y="-1"/>
              <a:ext cx="258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15" name="Picture 5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" y="-2"/>
              <a:ext cx="258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16" name="Picture 6" descr="badgeInterEl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039"/>
            <a:stretch>
              <a:fillRect/>
            </a:stretch>
          </p:blipFill>
          <p:spPr bwMode="auto">
            <a:xfrm>
              <a:off x="5199" y="-4"/>
              <a:ext cx="55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5108" name="Text Box 12"/>
          <p:cNvSpPr txBox="1">
            <a:spLocks noChangeArrowheads="1"/>
          </p:cNvSpPr>
          <p:nvPr/>
        </p:nvSpPr>
        <p:spPr bwMode="auto">
          <a:xfrm>
            <a:off x="2555776" y="2952825"/>
            <a:ext cx="8137525" cy="10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96" tIns="43935" rIns="87796" bIns="43935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6000" b="1" dirty="0" smtClean="0">
                <a:solidFill>
                  <a:srgbClr val="DD2381"/>
                </a:solidFill>
              </a:rPr>
              <a:t>MERCI ! 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5158" y="4874425"/>
            <a:ext cx="9109075" cy="269081"/>
            <a:chOff x="22" y="4094"/>
            <a:chExt cx="5738" cy="226"/>
          </a:xfrm>
        </p:grpSpPr>
        <p:pic>
          <p:nvPicPr>
            <p:cNvPr id="175111" name="Picture 5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4113"/>
              <a:ext cx="258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12" name="Picture 6" descr="badgeInterElles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4096"/>
              <a:ext cx="258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113" name="Picture 7" descr="badgeInterEll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039"/>
            <a:stretch>
              <a:fillRect/>
            </a:stretch>
          </p:blipFill>
          <p:spPr bwMode="auto">
            <a:xfrm>
              <a:off x="5204" y="4094"/>
              <a:ext cx="55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14" y="669854"/>
            <a:ext cx="3888432" cy="2292396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6" y="588565"/>
            <a:ext cx="4116778" cy="403223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3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7619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 cercle Interelles, c’est :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42582" y="2339231"/>
            <a:ext cx="7992888" cy="2169825"/>
          </a:xfrm>
          <a:prstGeom prst="rect">
            <a:avLst/>
          </a:prstGeom>
          <a:noFill/>
          <a:ln>
            <a:solidFill>
              <a:srgbClr val="FFD00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14 entreprises à métiers essentiellement scientifiques et techniques.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Plus de 10 000 femmes et hommes </a:t>
            </a:r>
            <a:r>
              <a:rPr lang="fr-FR" dirty="0" err="1" smtClean="0"/>
              <a:t>concerné.e.s</a:t>
            </a:r>
            <a:r>
              <a:rPr lang="fr-FR" dirty="0" smtClean="0"/>
              <a:t> par le travail en équipes mixtes.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17 ans d’échanges, de partage d’expériences, et de travaux en commun.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17 colloques (</a:t>
            </a:r>
            <a:r>
              <a:rPr lang="fr-FR" i="1" dirty="0" smtClean="0"/>
              <a:t>How </a:t>
            </a:r>
            <a:r>
              <a:rPr lang="fr-FR" i="1" dirty="0"/>
              <a:t>to close the </a:t>
            </a:r>
            <a:r>
              <a:rPr lang="fr-FR" i="1" dirty="0" err="1"/>
              <a:t>gender</a:t>
            </a:r>
            <a:r>
              <a:rPr lang="fr-FR" i="1" dirty="0"/>
              <a:t> </a:t>
            </a:r>
            <a:r>
              <a:rPr lang="fr-FR" i="1" dirty="0" smtClean="0"/>
              <a:t>gap</a:t>
            </a:r>
            <a:r>
              <a:rPr lang="fr-FR" dirty="0" smtClean="0"/>
              <a:t>).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Plus de 50 thèmes traités depuis 2001.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La réalisation de boîtes à outils pour toutes et tous.   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3538664"/>
            <a:ext cx="1970161" cy="8594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19065"/>
            <a:ext cx="8448311" cy="424435"/>
          </a:xfrm>
          <a:prstGeom prst="rect">
            <a:avLst/>
          </a:prstGeom>
        </p:spPr>
      </p:pic>
      <p:sp>
        <p:nvSpPr>
          <p:cNvPr id="6" name="Espace réservé du texte 2"/>
          <p:cNvSpPr txBox="1">
            <a:spLocks/>
          </p:cNvSpPr>
          <p:nvPr/>
        </p:nvSpPr>
        <p:spPr>
          <a:xfrm>
            <a:off x="323528" y="873239"/>
            <a:ext cx="8230997" cy="11255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</a:rPr>
              <a:t>UN RÉSEAU DE RÉSEAUX DE FEMMES ET D’HOMMES D’ENTREPRISES ENGAGÉES POUR LA MIXITÉ DANS LE SECTEUR SCIENTIFIQUE ET TECHNOLOGIQUE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4211960" y="1801079"/>
            <a:ext cx="360040" cy="30270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Why</a:t>
            </a:r>
            <a:r>
              <a:rPr lang="fr-FR" dirty="0" smtClean="0"/>
              <a:t> a network ?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715766"/>
            <a:ext cx="2466975" cy="18478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20675676">
            <a:off x="6076888" y="2686075"/>
            <a:ext cx="276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>
                <a:solidFill>
                  <a:srgbClr val="C00000"/>
                </a:solidFill>
              </a:rPr>
              <a:t>Pourquoi un réseau ?</a:t>
            </a:r>
            <a:endParaRPr lang="fr-FR" sz="2000" u="sng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4" y="915566"/>
            <a:ext cx="4719734" cy="33131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0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Why Focus on Women ?</a:t>
            </a:r>
            <a:endParaRPr lang="fr-FR" dirty="0"/>
          </a:p>
        </p:txBody>
      </p: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710830" y="1131590"/>
            <a:ext cx="7173538" cy="1067716"/>
            <a:chOff x="533400" y="1371600"/>
            <a:chExt cx="5943644" cy="11929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371600"/>
              <a:ext cx="9144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33400" y="2057400"/>
              <a:ext cx="987777" cy="476562"/>
              <a:chOff x="2057400" y="1371600"/>
              <a:chExt cx="987777" cy="47656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7400" y="1371600"/>
                <a:ext cx="987777" cy="192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6"/>
              <p:cNvSpPr txBox="1">
                <a:spLocks noChangeArrowheads="1"/>
              </p:cNvSpPr>
              <p:nvPr/>
            </p:nvSpPr>
            <p:spPr bwMode="auto">
              <a:xfrm>
                <a:off x="2072793" y="1504890"/>
                <a:ext cx="865140" cy="343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>
                    <a:solidFill>
                      <a:srgbClr val="F07B05"/>
                    </a:solidFill>
                  </a:rPr>
                  <a:t>500</a:t>
                </a:r>
              </a:p>
            </p:txBody>
          </p:sp>
        </p:grpSp>
        <p:sp>
          <p:nvSpPr>
            <p:cNvPr id="7" name="Plus 6"/>
            <p:cNvSpPr/>
            <p:nvPr/>
          </p:nvSpPr>
          <p:spPr>
            <a:xfrm>
              <a:off x="1447807" y="1371600"/>
              <a:ext cx="304802" cy="304800"/>
            </a:xfrm>
            <a:prstGeom prst="mathPlus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05010" y="1371600"/>
              <a:ext cx="2514619" cy="3960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3"/>
                  </a:solidFill>
                  <a:latin typeface="Arial" charset="0"/>
                  <a:ea typeface="+mn-ea"/>
                  <a:cs typeface="Arial" charset="0"/>
                </a:rPr>
                <a:t>on the board gain</a:t>
              </a:r>
            </a:p>
          </p:txBody>
        </p: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1905000" y="1818305"/>
              <a:ext cx="1219200" cy="746283"/>
              <a:chOff x="1905000" y="1818305"/>
              <a:chExt cx="1219200" cy="746283"/>
            </a:xfrm>
          </p:grpSpPr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1905000" y="1818305"/>
                <a:ext cx="1219200" cy="515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/>
                  <a:t>+73% </a:t>
                </a:r>
              </a:p>
            </p:txBody>
          </p: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1905000" y="2220700"/>
                <a:ext cx="1121667" cy="34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return on sales</a:t>
                </a:r>
              </a:p>
            </p:txBody>
          </p:sp>
        </p:grp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1981211" y="1752600"/>
              <a:ext cx="4495833" cy="0"/>
            </a:xfrm>
            <a:prstGeom prst="line">
              <a:avLst/>
            </a:prstGeom>
            <a:noFill/>
            <a:ln w="25400">
              <a:solidFill>
                <a:srgbClr val="FFD00A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3200400" y="1805571"/>
              <a:ext cx="1253856" cy="759019"/>
              <a:chOff x="3352800" y="1805571"/>
              <a:chExt cx="1253856" cy="759019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352800" y="2220701"/>
                <a:ext cx="1211983" cy="343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return on equity</a:t>
                </a:r>
              </a:p>
            </p:txBody>
          </p:sp>
          <p:sp>
            <p:nvSpPr>
              <p:cNvPr id="17" name="Rectangle 18"/>
              <p:cNvSpPr>
                <a:spLocks noChangeArrowheads="1"/>
              </p:cNvSpPr>
              <p:nvPr/>
            </p:nvSpPr>
            <p:spPr bwMode="auto">
              <a:xfrm>
                <a:off x="3387456" y="1805571"/>
                <a:ext cx="1219200" cy="515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/>
                  <a:t>+83% </a:t>
                </a:r>
              </a:p>
            </p:txBody>
          </p:sp>
        </p:grpSp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4572000" y="1818305"/>
              <a:ext cx="1864750" cy="746287"/>
              <a:chOff x="1905000" y="1818305"/>
              <a:chExt cx="1864750" cy="746287"/>
            </a:xfrm>
          </p:grpSpPr>
          <p:sp>
            <p:nvSpPr>
              <p:cNvPr id="14" name="Rectangle 23"/>
              <p:cNvSpPr>
                <a:spLocks noChangeArrowheads="1"/>
              </p:cNvSpPr>
              <p:nvPr/>
            </p:nvSpPr>
            <p:spPr bwMode="auto">
              <a:xfrm>
                <a:off x="1905000" y="1818305"/>
                <a:ext cx="1524000" cy="515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/>
                  <a:t>+112% </a:t>
                </a:r>
              </a:p>
            </p:txBody>
          </p:sp>
          <p:sp>
            <p:nvSpPr>
              <p:cNvPr id="15" name="Rectangle 24"/>
              <p:cNvSpPr>
                <a:spLocks noChangeArrowheads="1"/>
              </p:cNvSpPr>
              <p:nvPr/>
            </p:nvSpPr>
            <p:spPr bwMode="auto">
              <a:xfrm>
                <a:off x="1905000" y="2220703"/>
                <a:ext cx="1864750" cy="343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return on invested capital </a:t>
                </a:r>
              </a:p>
            </p:txBody>
          </p:sp>
        </p:grpSp>
        <p:sp>
          <p:nvSpPr>
            <p:cNvPr id="13" name="Rectangle 26"/>
            <p:cNvSpPr>
              <a:spLocks noChangeArrowheads="1"/>
            </p:cNvSpPr>
            <p:nvPr/>
          </p:nvSpPr>
          <p:spPr bwMode="auto">
            <a:xfrm>
              <a:off x="3886200" y="1447800"/>
              <a:ext cx="713499" cy="211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07B05"/>
                </a:buClr>
              </a:pPr>
              <a:r>
                <a:rPr lang="en-US" sz="1000" i="1"/>
                <a:t>(Catalyst study)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V="1">
            <a:off x="406188" y="2355726"/>
            <a:ext cx="8342276" cy="3384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3" name="Group 74"/>
          <p:cNvGrpSpPr>
            <a:grpSpLocks/>
          </p:cNvGrpSpPr>
          <p:nvPr/>
        </p:nvGrpSpPr>
        <p:grpSpPr bwMode="auto">
          <a:xfrm>
            <a:off x="203318" y="2284129"/>
            <a:ext cx="8617153" cy="1200329"/>
            <a:chOff x="308403" y="2684227"/>
            <a:chExt cx="8031385" cy="1330752"/>
          </a:xfrm>
        </p:grpSpPr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308403" y="2684227"/>
              <a:ext cx="1600200" cy="133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Companies with a higher share of women at the executive committee level outperform those with less women</a:t>
              </a:r>
            </a:p>
          </p:txBody>
        </p:sp>
        <p:pic>
          <p:nvPicPr>
            <p:cNvPr id="25" name="Picture 2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2971800"/>
              <a:ext cx="1143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Up Arrow 25"/>
            <p:cNvSpPr/>
            <p:nvPr/>
          </p:nvSpPr>
          <p:spPr>
            <a:xfrm>
              <a:off x="3200339" y="2972011"/>
              <a:ext cx="282569" cy="761790"/>
            </a:xfrm>
            <a:prstGeom prst="up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27" name="Group 32"/>
            <p:cNvGrpSpPr>
              <a:grpSpLocks/>
            </p:cNvGrpSpPr>
            <p:nvPr/>
          </p:nvGrpSpPr>
          <p:grpSpPr bwMode="auto">
            <a:xfrm>
              <a:off x="3657600" y="2999601"/>
              <a:ext cx="1929576" cy="722219"/>
              <a:chOff x="1676400" y="1704201"/>
              <a:chExt cx="1929576" cy="722219"/>
            </a:xfrm>
          </p:grpSpPr>
          <p:sp>
            <p:nvSpPr>
              <p:cNvPr id="32" name="Rectangle 33"/>
              <p:cNvSpPr>
                <a:spLocks noChangeArrowheads="1"/>
              </p:cNvSpPr>
              <p:nvPr/>
            </p:nvSpPr>
            <p:spPr bwMode="auto">
              <a:xfrm>
                <a:off x="2057400" y="1704201"/>
                <a:ext cx="1219200" cy="511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/>
                  <a:t>41% </a:t>
                </a:r>
              </a:p>
            </p:txBody>
          </p:sp>
          <p:sp>
            <p:nvSpPr>
              <p:cNvPr id="33" name="Rectangle 34"/>
              <p:cNvSpPr>
                <a:spLocks noChangeArrowheads="1"/>
              </p:cNvSpPr>
              <p:nvPr/>
            </p:nvSpPr>
            <p:spPr bwMode="auto">
              <a:xfrm>
                <a:off x="1676400" y="2085201"/>
                <a:ext cx="1929576" cy="341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higher return on equity </a:t>
                </a:r>
              </a:p>
            </p:txBody>
          </p:sp>
        </p:grpSp>
        <p:grpSp>
          <p:nvGrpSpPr>
            <p:cNvPr id="28" name="Group 35"/>
            <p:cNvGrpSpPr>
              <a:grpSpLocks/>
            </p:cNvGrpSpPr>
            <p:nvPr/>
          </p:nvGrpSpPr>
          <p:grpSpPr bwMode="auto">
            <a:xfrm>
              <a:off x="5486400" y="2999601"/>
              <a:ext cx="1953959" cy="722221"/>
              <a:chOff x="1676400" y="1704201"/>
              <a:chExt cx="1953959" cy="722221"/>
            </a:xfrm>
          </p:grpSpPr>
          <p:sp>
            <p:nvSpPr>
              <p:cNvPr id="30" name="Rectangle 36"/>
              <p:cNvSpPr>
                <a:spLocks noChangeArrowheads="1"/>
              </p:cNvSpPr>
              <p:nvPr/>
            </p:nvSpPr>
            <p:spPr bwMode="auto">
              <a:xfrm>
                <a:off x="2105526" y="1704201"/>
                <a:ext cx="1219200" cy="511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/>
                  <a:t>56% </a:t>
                </a:r>
              </a:p>
            </p:txBody>
          </p:sp>
          <p:sp>
            <p:nvSpPr>
              <p:cNvPr id="31" name="Rectangle 37"/>
              <p:cNvSpPr>
                <a:spLocks noChangeArrowheads="1"/>
              </p:cNvSpPr>
              <p:nvPr/>
            </p:nvSpPr>
            <p:spPr bwMode="auto">
              <a:xfrm>
                <a:off x="1676400" y="2085203"/>
                <a:ext cx="1953959" cy="341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better operating results </a:t>
                </a:r>
              </a:p>
            </p:txBody>
          </p:sp>
        </p:grpSp>
        <p:sp>
          <p:nvSpPr>
            <p:cNvPr id="29" name="Rectangle 38"/>
            <p:cNvSpPr>
              <a:spLocks noChangeArrowheads="1"/>
            </p:cNvSpPr>
            <p:nvPr/>
          </p:nvSpPr>
          <p:spPr bwMode="auto">
            <a:xfrm>
              <a:off x="7460316" y="3411379"/>
              <a:ext cx="879472" cy="168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07B05"/>
                </a:buClr>
              </a:pPr>
              <a:r>
                <a:rPr lang="en-US" sz="1000" i="1"/>
                <a:t>(McKinsey report)</a:t>
              </a:r>
            </a:p>
          </p:txBody>
        </p:sp>
      </p:grpSp>
      <p:grpSp>
        <p:nvGrpSpPr>
          <p:cNvPr id="34" name="Group 56"/>
          <p:cNvGrpSpPr>
            <a:grpSpLocks/>
          </p:cNvGrpSpPr>
          <p:nvPr/>
        </p:nvGrpSpPr>
        <p:grpSpPr bwMode="auto">
          <a:xfrm>
            <a:off x="1780471" y="3658324"/>
            <a:ext cx="2525685" cy="1004673"/>
            <a:chOff x="2133600" y="4038600"/>
            <a:chExt cx="1641411" cy="1624442"/>
          </a:xfrm>
        </p:grpSpPr>
        <p:sp>
          <p:nvSpPr>
            <p:cNvPr id="35" name="Rectangle 41"/>
            <p:cNvSpPr>
              <a:spLocks noChangeArrowheads="1"/>
            </p:cNvSpPr>
            <p:nvPr/>
          </p:nvSpPr>
          <p:spPr bwMode="auto">
            <a:xfrm>
              <a:off x="2133600" y="4038600"/>
              <a:ext cx="1447800" cy="1343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“</a:t>
              </a:r>
              <a:r>
                <a:rPr lang="en-US" sz="12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Women’s economic empowerment is arguably the biggest social change of our times” </a:t>
              </a:r>
            </a:p>
          </p:txBody>
        </p:sp>
        <p:sp>
          <p:nvSpPr>
            <p:cNvPr id="36" name="Rectangle 42"/>
            <p:cNvSpPr>
              <a:spLocks noChangeArrowheads="1"/>
            </p:cNvSpPr>
            <p:nvPr/>
          </p:nvSpPr>
          <p:spPr bwMode="auto">
            <a:xfrm>
              <a:off x="2640842" y="5416821"/>
              <a:ext cx="11341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07B05"/>
                </a:buClr>
              </a:pPr>
              <a:r>
                <a:rPr lang="en-US" sz="1000" i="1"/>
                <a:t>(The Economist, 2010)</a:t>
              </a:r>
            </a:p>
          </p:txBody>
        </p:sp>
      </p:grpSp>
      <p:cxnSp>
        <p:nvCxnSpPr>
          <p:cNvPr id="37" name="Straight Connector 37"/>
          <p:cNvCxnSpPr/>
          <p:nvPr/>
        </p:nvCxnSpPr>
        <p:spPr>
          <a:xfrm>
            <a:off x="4306156" y="3579862"/>
            <a:ext cx="0" cy="1238850"/>
          </a:xfrm>
          <a:prstGeom prst="line">
            <a:avLst/>
          </a:prstGeom>
          <a:ln>
            <a:solidFill>
              <a:srgbClr val="FFD0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83"/>
          <p:cNvGrpSpPr>
            <a:grpSpLocks/>
          </p:cNvGrpSpPr>
          <p:nvPr/>
        </p:nvGrpSpPr>
        <p:grpSpPr bwMode="auto">
          <a:xfrm>
            <a:off x="4464630" y="3435846"/>
            <a:ext cx="4310866" cy="1512168"/>
            <a:chOff x="3884999" y="3667164"/>
            <a:chExt cx="4748629" cy="2192011"/>
          </a:xfrm>
        </p:grpSpPr>
        <p:sp>
          <p:nvSpPr>
            <p:cNvPr id="39" name="Rectangle 38"/>
            <p:cNvSpPr/>
            <p:nvPr/>
          </p:nvSpPr>
          <p:spPr>
            <a:xfrm>
              <a:off x="3884999" y="3667164"/>
              <a:ext cx="4084289" cy="654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3"/>
                  </a:solidFill>
                  <a:latin typeface="Arial" charset="0"/>
                  <a:ea typeface="+mn-ea"/>
                  <a:cs typeface="Arial" charset="0"/>
                </a:rPr>
                <a:t>The </a:t>
              </a:r>
              <a:r>
                <a:rPr lang="en-US" sz="1600" b="1" dirty="0">
                  <a:solidFill>
                    <a:schemeClr val="accent3"/>
                  </a:solidFill>
                  <a:latin typeface="Arial" charset="0"/>
                  <a:ea typeface="+mn-ea"/>
                  <a:cs typeface="Arial" charset="0"/>
                </a:rPr>
                <a:t>Eurozone</a:t>
              </a:r>
              <a:r>
                <a:rPr lang="en-US" b="1" dirty="0">
                  <a:solidFill>
                    <a:schemeClr val="accent3"/>
                  </a:solidFill>
                  <a:latin typeface="Arial" charset="0"/>
                  <a:ea typeface="+mn-ea"/>
                  <a:cs typeface="Arial" charset="0"/>
                </a:rPr>
                <a:t> could </a:t>
              </a:r>
              <a:r>
                <a:rPr lang="en-US" sz="2000" b="1" i="1" dirty="0">
                  <a:solidFill>
                    <a:schemeClr val="accent3"/>
                  </a:solidFill>
                  <a:latin typeface="Arial" charset="0"/>
                  <a:ea typeface="+mn-ea"/>
                  <a:cs typeface="Arial" charset="0"/>
                </a:rPr>
                <a:t>increase</a:t>
              </a:r>
              <a:r>
                <a:rPr lang="en-US" b="1" dirty="0">
                  <a:solidFill>
                    <a:schemeClr val="accent3"/>
                  </a:solidFill>
                  <a:latin typeface="Arial" charset="0"/>
                  <a:ea typeface="+mn-ea"/>
                  <a:cs typeface="Arial" charset="0"/>
                </a:rPr>
                <a:t> by </a:t>
              </a:r>
            </a:p>
          </p:txBody>
        </p:sp>
        <p:grpSp>
          <p:nvGrpSpPr>
            <p:cNvPr id="40" name="Group 75"/>
            <p:cNvGrpSpPr>
              <a:grpSpLocks/>
            </p:cNvGrpSpPr>
            <p:nvPr/>
          </p:nvGrpSpPr>
          <p:grpSpPr bwMode="auto">
            <a:xfrm>
              <a:off x="4032343" y="4192438"/>
              <a:ext cx="4601285" cy="1666737"/>
              <a:chOff x="3956143" y="4284772"/>
              <a:chExt cx="4601285" cy="1666737"/>
            </a:xfrm>
          </p:grpSpPr>
          <p:cxnSp>
            <p:nvCxnSpPr>
              <p:cNvPr id="41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3956143" y="4284772"/>
                <a:ext cx="4571507" cy="0"/>
              </a:xfrm>
              <a:prstGeom prst="line">
                <a:avLst/>
              </a:prstGeom>
              <a:noFill/>
              <a:ln w="25400">
                <a:solidFill>
                  <a:srgbClr val="FFD00A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grpSp>
            <p:nvGrpSpPr>
              <p:cNvPr id="42" name="Group 51"/>
              <p:cNvGrpSpPr>
                <a:grpSpLocks/>
              </p:cNvGrpSpPr>
              <p:nvPr/>
            </p:nvGrpSpPr>
            <p:grpSpPr bwMode="auto">
              <a:xfrm>
                <a:off x="5181600" y="4371201"/>
                <a:ext cx="1219200" cy="783436"/>
                <a:chOff x="1905000" y="1704201"/>
                <a:chExt cx="1219200" cy="783436"/>
              </a:xfrm>
            </p:grpSpPr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>
                  <a:off x="1905000" y="1704201"/>
                  <a:ext cx="1219200" cy="669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400" b="1" dirty="0"/>
                    <a:t>13% </a:t>
                  </a:r>
                </a:p>
              </p:txBody>
            </p:sp>
            <p:sp>
              <p:nvSpPr>
                <p:cNvPr id="53" name="Rectangle 52"/>
                <p:cNvSpPr>
                  <a:spLocks noChangeArrowheads="1"/>
                </p:cNvSpPr>
                <p:nvPr/>
              </p:nvSpPr>
              <p:spPr bwMode="auto">
                <a:xfrm>
                  <a:off x="2057400" y="2210692"/>
                  <a:ext cx="388665" cy="276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/>
                    <a:t>GDP</a:t>
                  </a:r>
                </a:p>
              </p:txBody>
            </p:sp>
          </p:grpSp>
          <p:pic>
            <p:nvPicPr>
              <p:cNvPr id="43" name="Picture 55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14800" y="4602245"/>
                <a:ext cx="762000" cy="824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4" name="Group 60"/>
              <p:cNvGrpSpPr>
                <a:grpSpLocks/>
              </p:cNvGrpSpPr>
              <p:nvPr/>
            </p:nvGrpSpPr>
            <p:grpSpPr bwMode="auto">
              <a:xfrm>
                <a:off x="6172200" y="4371201"/>
                <a:ext cx="1219200" cy="783436"/>
                <a:chOff x="1905000" y="1704201"/>
                <a:chExt cx="1219200" cy="783436"/>
              </a:xfrm>
            </p:grpSpPr>
            <p:sp>
              <p:nvSpPr>
                <p:cNvPr id="50" name="Rectangle 61"/>
                <p:cNvSpPr>
                  <a:spLocks noChangeArrowheads="1"/>
                </p:cNvSpPr>
                <p:nvPr/>
              </p:nvSpPr>
              <p:spPr bwMode="auto">
                <a:xfrm>
                  <a:off x="1905000" y="1704201"/>
                  <a:ext cx="1219200" cy="669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400" b="1"/>
                    <a:t>16% </a:t>
                  </a:r>
                </a:p>
              </p:txBody>
            </p:sp>
            <p:sp>
              <p:nvSpPr>
                <p:cNvPr id="51" name="Rectangle 62"/>
                <p:cNvSpPr>
                  <a:spLocks noChangeArrowheads="1"/>
                </p:cNvSpPr>
                <p:nvPr/>
              </p:nvSpPr>
              <p:spPr bwMode="auto">
                <a:xfrm>
                  <a:off x="2057400" y="2210692"/>
                  <a:ext cx="453032" cy="276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/>
                    <a:t>Japan</a:t>
                  </a:r>
                </a:p>
              </p:txBody>
            </p:sp>
          </p:grpSp>
          <p:grpSp>
            <p:nvGrpSpPr>
              <p:cNvPr id="45" name="Group 63"/>
              <p:cNvGrpSpPr>
                <a:grpSpLocks/>
              </p:cNvGrpSpPr>
              <p:nvPr/>
            </p:nvGrpSpPr>
            <p:grpSpPr bwMode="auto">
              <a:xfrm>
                <a:off x="7162800" y="4371201"/>
                <a:ext cx="1219200" cy="783436"/>
                <a:chOff x="1905000" y="1704201"/>
                <a:chExt cx="1219200" cy="783436"/>
              </a:xfrm>
            </p:grpSpPr>
            <p:sp>
              <p:nvSpPr>
                <p:cNvPr id="48" name="Rectangle 64"/>
                <p:cNvSpPr>
                  <a:spLocks noChangeArrowheads="1"/>
                </p:cNvSpPr>
                <p:nvPr/>
              </p:nvSpPr>
              <p:spPr bwMode="auto">
                <a:xfrm>
                  <a:off x="1905000" y="1704201"/>
                  <a:ext cx="1219200" cy="669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400" b="1" dirty="0"/>
                    <a:t>9% </a:t>
                  </a:r>
                </a:p>
              </p:txBody>
            </p:sp>
            <p:sp>
              <p:nvSpPr>
                <p:cNvPr id="49" name="Rectangle 65"/>
                <p:cNvSpPr>
                  <a:spLocks noChangeArrowheads="1"/>
                </p:cNvSpPr>
                <p:nvPr/>
              </p:nvSpPr>
              <p:spPr bwMode="auto">
                <a:xfrm>
                  <a:off x="1981200" y="2210692"/>
                  <a:ext cx="379008" cy="276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/>
                    <a:t>USA</a:t>
                  </a:r>
                </a:p>
              </p:txBody>
            </p:sp>
          </p:grpSp>
          <p:sp>
            <p:nvSpPr>
              <p:cNvPr id="46" name="Rectangle 66"/>
              <p:cNvSpPr>
                <a:spLocks noChangeArrowheads="1"/>
              </p:cNvSpPr>
              <p:nvPr/>
            </p:nvSpPr>
            <p:spPr bwMode="auto">
              <a:xfrm>
                <a:off x="5029199" y="5196460"/>
                <a:ext cx="3296357" cy="755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simply decreasing the gap in employment rates between women and men</a:t>
                </a:r>
              </a:p>
            </p:txBody>
          </p:sp>
          <p:sp>
            <p:nvSpPr>
              <p:cNvPr id="47" name="Rectangle 67"/>
              <p:cNvSpPr>
                <a:spLocks noChangeArrowheads="1"/>
              </p:cNvSpPr>
              <p:nvPr/>
            </p:nvSpPr>
            <p:spPr bwMode="auto">
              <a:xfrm>
                <a:off x="7647993" y="4290817"/>
                <a:ext cx="909435" cy="246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buClr>
                    <a:srgbClr val="F07B05"/>
                  </a:buClr>
                </a:pPr>
                <a:r>
                  <a:rPr lang="en-US" sz="1000" i="1" dirty="0"/>
                  <a:t>(</a:t>
                </a:r>
                <a:r>
                  <a:rPr lang="de-DE" sz="1000" i="1" dirty="0"/>
                  <a:t>Goldman Sachs</a:t>
                </a:r>
                <a:r>
                  <a:rPr lang="en-US" sz="1000" i="1" dirty="0"/>
                  <a:t>)</a:t>
                </a:r>
              </a:p>
            </p:txBody>
          </p:sp>
        </p:grp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1" y="3651870"/>
            <a:ext cx="1146161" cy="99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traight Connector 21"/>
          <p:cNvCxnSpPr/>
          <p:nvPr/>
        </p:nvCxnSpPr>
        <p:spPr>
          <a:xfrm flipV="1">
            <a:off x="285482" y="3435846"/>
            <a:ext cx="8342276" cy="3384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Rectangle 70"/>
          <p:cNvSpPr>
            <a:spLocks noChangeArrowheads="1"/>
          </p:cNvSpPr>
          <p:nvPr/>
        </p:nvSpPr>
        <p:spPr bwMode="auto">
          <a:xfrm>
            <a:off x="0" y="4905729"/>
            <a:ext cx="91440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*Women control 85% +/- of consumer purchases in the U.S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61" name="Straight Connector 21"/>
          <p:cNvCxnSpPr/>
          <p:nvPr/>
        </p:nvCxnSpPr>
        <p:spPr>
          <a:xfrm flipV="1">
            <a:off x="203318" y="4871238"/>
            <a:ext cx="8342276" cy="3384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7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77" y="3904844"/>
            <a:ext cx="1287493" cy="98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Businesses Thrive when Women Thrive</a:t>
            </a:r>
            <a:endParaRPr lang="fr-FR" dirty="0"/>
          </a:p>
        </p:txBody>
      </p:sp>
      <p:sp>
        <p:nvSpPr>
          <p:cNvPr id="3" name="TextBox 10"/>
          <p:cNvSpPr txBox="1"/>
          <p:nvPr/>
        </p:nvSpPr>
        <p:spPr>
          <a:xfrm>
            <a:off x="5804788" y="6462137"/>
            <a:ext cx="13981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24" y="866579"/>
            <a:ext cx="5889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5"/>
          <p:cNvCxnSpPr/>
          <p:nvPr/>
        </p:nvCxnSpPr>
        <p:spPr>
          <a:xfrm>
            <a:off x="4860032" y="915566"/>
            <a:ext cx="0" cy="5804383"/>
          </a:xfrm>
          <a:prstGeom prst="line">
            <a:avLst/>
          </a:prstGeom>
          <a:ln>
            <a:solidFill>
              <a:srgbClr val="FFD00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/>
          <p:cNvSpPr txBox="1"/>
          <p:nvPr/>
        </p:nvSpPr>
        <p:spPr>
          <a:xfrm>
            <a:off x="5000367" y="3249223"/>
            <a:ext cx="511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Enhanced innovation &amp; productivity</a:t>
            </a:r>
          </a:p>
        </p:txBody>
      </p:sp>
      <p:cxnSp>
        <p:nvCxnSpPr>
          <p:cNvPr id="7" name="Straight Connector 7"/>
          <p:cNvCxnSpPr/>
          <p:nvPr/>
        </p:nvCxnSpPr>
        <p:spPr>
          <a:xfrm>
            <a:off x="32" y="3003798"/>
            <a:ext cx="4860000" cy="15766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17"/>
          <p:cNvSpPr txBox="1"/>
          <p:nvPr/>
        </p:nvSpPr>
        <p:spPr>
          <a:xfrm>
            <a:off x="196024" y="3147814"/>
            <a:ext cx="597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Emerging Talent pool is Female</a:t>
            </a:r>
            <a:endParaRPr lang="en-US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19"/>
          <p:cNvSpPr txBox="1"/>
          <p:nvPr/>
        </p:nvSpPr>
        <p:spPr>
          <a:xfrm>
            <a:off x="259768" y="1005043"/>
            <a:ext cx="554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Global Economic Impact of $ 28 Trillion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41456" y="3567514"/>
            <a:ext cx="3858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ender-balanced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teams were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most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likely to experiment, be creative, share knowledge, and fulfill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found a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survey of 1,400 members from 100 teams at 21 companies in 17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countries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91" y="3075806"/>
            <a:ext cx="1358140" cy="89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58" y="4675415"/>
            <a:ext cx="1167458" cy="27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6697" y="3736480"/>
            <a:ext cx="2562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Women make up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more than 50% college graduates in US alone.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26"/>
          <p:cNvSpPr txBox="1"/>
          <p:nvPr/>
        </p:nvSpPr>
        <p:spPr>
          <a:xfrm>
            <a:off x="5033556" y="876447"/>
            <a:ext cx="593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Stabilize the workforce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76" y="1539011"/>
            <a:ext cx="4012804" cy="168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476520" y="1202005"/>
            <a:ext cx="3050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Women leaders more engaged at work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29" y="1593218"/>
            <a:ext cx="1219557" cy="113136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3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13492" y="1530314"/>
            <a:ext cx="2486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If women play an identical role in labor markets to that of men by 2025.</a:t>
            </a:r>
          </a:p>
        </p:txBody>
      </p:sp>
      <p:cxnSp>
        <p:nvCxnSpPr>
          <p:cNvPr id="21" name="Straight Connector 7"/>
          <p:cNvCxnSpPr/>
          <p:nvPr/>
        </p:nvCxnSpPr>
        <p:spPr>
          <a:xfrm>
            <a:off x="4874680" y="3218232"/>
            <a:ext cx="4248000" cy="15766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0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7619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         Les </a:t>
            </a:r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colloques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87" t="16902" r="39187"/>
          <a:stretch/>
        </p:blipFill>
        <p:spPr>
          <a:xfrm>
            <a:off x="-275013" y="0"/>
            <a:ext cx="4608512" cy="31863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97425"/>
            <a:ext cx="3024336" cy="22682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71" y="1203598"/>
            <a:ext cx="4737720" cy="31545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t="7667"/>
          <a:stretch/>
        </p:blipFill>
        <p:spPr>
          <a:xfrm>
            <a:off x="3166165" y="3291830"/>
            <a:ext cx="1158717" cy="1661999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4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8587"/>
            <a:ext cx="9144000" cy="692963"/>
          </a:xfrm>
          <a:solidFill>
            <a:srgbClr val="FF7619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 workshops  : </a:t>
            </a:r>
            <a:r>
              <a:rPr lang="fr-FR" sz="2800" b="1" dirty="0"/>
              <a:t>http://www.interelles.com</a:t>
            </a:r>
            <a:r>
              <a:rPr lang="fr-FR" sz="2800" b="1" dirty="0" smtClean="0"/>
              <a:t>/</a:t>
            </a:r>
            <a:r>
              <a:rPr lang="fr-FR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FR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496" y="1059582"/>
            <a:ext cx="54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Entreprises, écoles, universités : mêmes défis !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/>
              <a:t>Le jeu des codes en entreprise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Femmes et sciences : ça commence à l’école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La mixité : pourquoi résister ?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Emotions et intuition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Codes masculins/féminins 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Mon salaire parce que je le vaux bien !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Femmes et innovation, la nouvelle Odyssée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Management interculturel de l’égalité des chances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Mixité : des intentions à une réalité durable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La gestion des carrières en discontinu 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Les </a:t>
            </a:r>
            <a:r>
              <a:rPr lang="fr-FR" sz="1600" dirty="0"/>
              <a:t>femmes et le </a:t>
            </a:r>
            <a:r>
              <a:rPr lang="fr-FR" sz="1600" dirty="0" smtClean="0"/>
              <a:t>pouvoir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Femmes et technologies : au-delà des idées reçues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/>
              <a:t>Défis et opportunités : expériences de femmes en Europe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fr-FR" sz="1600" dirty="0" smtClean="0"/>
              <a:t>….. </a:t>
            </a:r>
            <a:endParaRPr lang="fr-FR" sz="1600" dirty="0"/>
          </a:p>
          <a:p>
            <a:endParaRPr lang="fr-FR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47" y="1059582"/>
            <a:ext cx="4122453" cy="3091840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7619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Diversity Challenges</a:t>
            </a:r>
            <a:endParaRPr lang="fr-FR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987574"/>
            <a:ext cx="316835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dirty="0" smtClean="0"/>
              <a:t>Share KPI for individual </a:t>
            </a:r>
            <a:r>
              <a:rPr lang="en-US" dirty="0"/>
              <a:t>&amp; collective awareness </a:t>
            </a:r>
            <a:endParaRPr lang="en-US" dirty="0" smtClean="0"/>
          </a:p>
          <a:p>
            <a:pPr marL="342900" indent="-342900">
              <a:lnSpc>
                <a:spcPts val="2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Fight </a:t>
            </a:r>
            <a:r>
              <a:rPr lang="en-US" dirty="0">
                <a:solidFill>
                  <a:srgbClr val="FF0000"/>
                </a:solidFill>
              </a:rPr>
              <a:t>against the stereotypes and sexism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ts val="2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dirty="0" smtClean="0"/>
              <a:t>Through </a:t>
            </a:r>
            <a:r>
              <a:rPr lang="en-US" dirty="0"/>
              <a:t>networking &amp; </a:t>
            </a:r>
            <a:r>
              <a:rPr lang="en-US" dirty="0" smtClean="0"/>
              <a:t>solidarity, build </a:t>
            </a:r>
            <a:r>
              <a:rPr lang="en-US" dirty="0"/>
              <a:t>women confidence and develop their </a:t>
            </a:r>
            <a:r>
              <a:rPr lang="en-US" dirty="0" smtClean="0"/>
              <a:t>leadership</a:t>
            </a:r>
          </a:p>
          <a:p>
            <a:pPr marL="342900" indent="-342900">
              <a:lnSpc>
                <a:spcPts val="2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dirty="0" smtClean="0"/>
              <a:t>Develop women contribution in </a:t>
            </a:r>
            <a:r>
              <a:rPr lang="en-US" dirty="0"/>
              <a:t>innovation </a:t>
            </a:r>
            <a:r>
              <a:rPr lang="en-US" dirty="0" smtClean="0"/>
              <a:t>fields and future of work </a:t>
            </a:r>
          </a:p>
          <a:p>
            <a:pPr marL="342900" indent="-342900">
              <a:lnSpc>
                <a:spcPts val="2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dirty="0" smtClean="0"/>
              <a:t>Promote the CEO commitment</a:t>
            </a:r>
          </a:p>
          <a:p>
            <a:pPr marL="342900" indent="-342900">
              <a:lnSpc>
                <a:spcPts val="2000"/>
              </a:lnSpc>
              <a:spcBef>
                <a:spcPts val="1000"/>
              </a:spcBef>
              <a:buFont typeface="+mj-lt"/>
              <a:buAutoNum type="arabicPeriod"/>
            </a:pPr>
            <a:endParaRPr lang="fr-FR" dirty="0"/>
          </a:p>
        </p:txBody>
      </p:sp>
      <p:pic>
        <p:nvPicPr>
          <p:cNvPr id="7" name="Picture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3214228" y="987574"/>
            <a:ext cx="5929772" cy="367240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CAA6-59BC-46BF-867B-17CBB7C8B24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01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Colloque InterElles 2015</Template>
  <TotalTime>14615</TotalTime>
  <Words>1533</Words>
  <Application>Microsoft Office PowerPoint</Application>
  <PresentationFormat>Affichage à l'écran (16:9)</PresentationFormat>
  <Paragraphs>206</Paragraphs>
  <Slides>26</Slides>
  <Notes>3</Notes>
  <HiddenSlides>2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Segoe UI</vt:lpstr>
      <vt:lpstr>Times New Roman</vt:lpstr>
      <vt:lpstr>Verdana</vt:lpstr>
      <vt:lpstr>Wingdings</vt:lpstr>
      <vt:lpstr>Conception personnalisée</vt:lpstr>
      <vt:lpstr>How to close the gender gap in tech industry and support women empowerment ? </vt:lpstr>
      <vt:lpstr>Présentation PowerPoint</vt:lpstr>
      <vt:lpstr>Le cercle Interelles, c’est : </vt:lpstr>
      <vt:lpstr>Why a network ? </vt:lpstr>
      <vt:lpstr>Why Focus on Women ?</vt:lpstr>
      <vt:lpstr>Businesses Thrive when Women Thrive</vt:lpstr>
      <vt:lpstr>                             Les colloques </vt:lpstr>
      <vt:lpstr> Our workshops  : http://www.interelles.com/ </vt:lpstr>
      <vt:lpstr>The Diversity Challenges</vt:lpstr>
      <vt:lpstr>Unconscious Bias ? </vt:lpstr>
      <vt:lpstr>Challenging the Biases : how ? </vt:lpstr>
      <vt:lpstr>A test for you ….</vt:lpstr>
      <vt:lpstr>A chacun son biais … </vt:lpstr>
      <vt:lpstr>A chacun son biais … </vt:lpstr>
      <vt:lpstr>A chacun son biais … </vt:lpstr>
      <vt:lpstr>A chacun son biais … </vt:lpstr>
      <vt:lpstr>Women in Innovation : a new Odysseus ? </vt:lpstr>
      <vt:lpstr>Worldwide figures… </vt:lpstr>
      <vt:lpstr>Présentation PowerPoint</vt:lpstr>
      <vt:lpstr>Présentation PowerPoint</vt:lpstr>
      <vt:lpstr>Women in innovation field…</vt:lpstr>
      <vt:lpstr>I ask my company to:</vt:lpstr>
      <vt:lpstr>I am committed to:</vt:lpstr>
      <vt:lpstr>Spécial tools for you… </vt:lpstr>
      <vt:lpstr>CEO COMMITMENT 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Colloque du Cercle InterElles 2015</dc:title>
  <dc:creator>Chloé BROGUET</dc:creator>
  <cp:lastModifiedBy>Laurence Dejouany</cp:lastModifiedBy>
  <cp:revision>262</cp:revision>
  <cp:lastPrinted>2018-11-12T17:47:10Z</cp:lastPrinted>
  <dcterms:created xsi:type="dcterms:W3CDTF">2015-02-08T16:09:43Z</dcterms:created>
  <dcterms:modified xsi:type="dcterms:W3CDTF">2018-11-18T16:35:43Z</dcterms:modified>
</cp:coreProperties>
</file>