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418" r:id="rId2"/>
    <p:sldId id="425" r:id="rId3"/>
    <p:sldId id="426" r:id="rId4"/>
    <p:sldId id="428" r:id="rId5"/>
    <p:sldId id="429" r:id="rId6"/>
    <p:sldId id="430" r:id="rId7"/>
    <p:sldId id="432" r:id="rId8"/>
    <p:sldId id="431" r:id="rId9"/>
    <p:sldId id="427" r:id="rId10"/>
    <p:sldId id="417" r:id="rId11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837"/>
    <a:srgbClr val="FF7619"/>
    <a:srgbClr val="DD238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48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748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F94F72-3B3E-4C2D-A8B3-004DE57F9A68}" type="doc">
      <dgm:prSet loTypeId="urn:microsoft.com/office/officeart/2005/8/layout/vList6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660DE00-04C5-403C-9BC6-B90CA32A9AD4}">
      <dgm:prSet phldrT="[Texte]" custT="1"/>
      <dgm:spPr/>
      <dgm:t>
        <a:bodyPr/>
        <a:lstStyle/>
        <a:p>
          <a:r>
            <a:rPr lang="en-US" sz="2400" dirty="0" err="1" smtClean="0"/>
            <a:t>Mesurer</a:t>
          </a:r>
          <a:r>
            <a:rPr lang="en-US" sz="2400" dirty="0" smtClean="0"/>
            <a:t> </a:t>
          </a:r>
          <a:r>
            <a:rPr lang="en-US" sz="2400" dirty="0" err="1" smtClean="0"/>
            <a:t>l’entreprise</a:t>
          </a:r>
          <a:endParaRPr lang="en-US" sz="2400" dirty="0"/>
        </a:p>
      </dgm:t>
    </dgm:pt>
    <dgm:pt modelId="{A1BFF0DC-D112-4F3F-8E40-0B9C213AF82B}" type="parTrans" cxnId="{982F72F2-9554-4D3D-B55F-C73BFA0E818F}">
      <dgm:prSet/>
      <dgm:spPr/>
      <dgm:t>
        <a:bodyPr/>
        <a:lstStyle/>
        <a:p>
          <a:endParaRPr lang="en-US"/>
        </a:p>
      </dgm:t>
    </dgm:pt>
    <dgm:pt modelId="{621FB7E0-D293-47C1-A6A9-BD0D427588BB}" type="sibTrans" cxnId="{982F72F2-9554-4D3D-B55F-C73BFA0E818F}">
      <dgm:prSet/>
      <dgm:spPr/>
      <dgm:t>
        <a:bodyPr/>
        <a:lstStyle/>
        <a:p>
          <a:endParaRPr lang="en-US"/>
        </a:p>
      </dgm:t>
    </dgm:pt>
    <dgm:pt modelId="{4029E296-063D-444E-9DBA-194EDE137D36}">
      <dgm:prSet phldrT="[Texte]" custT="1"/>
      <dgm:spPr>
        <a:solidFill>
          <a:srgbClr val="FF5050"/>
        </a:solidFill>
      </dgm:spPr>
      <dgm:t>
        <a:bodyPr/>
        <a:lstStyle/>
        <a:p>
          <a:r>
            <a:rPr lang="en-US" sz="2400" dirty="0" err="1" smtClean="0"/>
            <a:t>Mesurer</a:t>
          </a:r>
          <a:r>
            <a:rPr lang="en-US" sz="2400" dirty="0" smtClean="0"/>
            <a:t> le </a:t>
          </a:r>
          <a:r>
            <a:rPr lang="en-US" sz="2400" dirty="0" err="1" smtClean="0"/>
            <a:t>réseau</a:t>
          </a:r>
          <a:endParaRPr lang="en-US" sz="2400" dirty="0"/>
        </a:p>
      </dgm:t>
    </dgm:pt>
    <dgm:pt modelId="{C1003687-9730-41A2-8462-5A1BC96566AD}" type="parTrans" cxnId="{C3CAC7BD-CCB3-432A-BA0C-4BFCD7DF8A6B}">
      <dgm:prSet/>
      <dgm:spPr/>
      <dgm:t>
        <a:bodyPr/>
        <a:lstStyle/>
        <a:p>
          <a:endParaRPr lang="en-US"/>
        </a:p>
      </dgm:t>
    </dgm:pt>
    <dgm:pt modelId="{F4DC1E69-6251-4736-B7D8-E025E757DFFA}" type="sibTrans" cxnId="{C3CAC7BD-CCB3-432A-BA0C-4BFCD7DF8A6B}">
      <dgm:prSet/>
      <dgm:spPr/>
      <dgm:t>
        <a:bodyPr/>
        <a:lstStyle/>
        <a:p>
          <a:endParaRPr lang="en-US"/>
        </a:p>
      </dgm:t>
    </dgm:pt>
    <dgm:pt modelId="{DE5DBAD6-CF03-4B06-8B34-2F1B7F59920E}">
      <dgm:prSet phldrT="[Texte]"/>
      <dgm:spPr/>
      <dgm:t>
        <a:bodyPr/>
        <a:lstStyle/>
        <a:p>
          <a:pPr algn="ctr"/>
          <a:r>
            <a:rPr lang="en-US" dirty="0" err="1" smtClean="0"/>
            <a:t>Efficacité</a:t>
          </a:r>
          <a:r>
            <a:rPr lang="en-US" dirty="0" smtClean="0"/>
            <a:t> du </a:t>
          </a:r>
          <a:r>
            <a:rPr lang="en-US" dirty="0" err="1" smtClean="0"/>
            <a:t>réseau</a:t>
          </a:r>
          <a:endParaRPr lang="en-US" dirty="0"/>
        </a:p>
      </dgm:t>
    </dgm:pt>
    <dgm:pt modelId="{08453F08-D2BC-48CE-A4DC-710B2502218A}" type="parTrans" cxnId="{2DC67EF0-7071-4113-8592-E40D1CDB323A}">
      <dgm:prSet/>
      <dgm:spPr/>
      <dgm:t>
        <a:bodyPr/>
        <a:lstStyle/>
        <a:p>
          <a:endParaRPr lang="en-US"/>
        </a:p>
      </dgm:t>
    </dgm:pt>
    <dgm:pt modelId="{3D8E68D5-4855-435A-9462-8158B6D592B0}" type="sibTrans" cxnId="{2DC67EF0-7071-4113-8592-E40D1CDB323A}">
      <dgm:prSet/>
      <dgm:spPr/>
      <dgm:t>
        <a:bodyPr/>
        <a:lstStyle/>
        <a:p>
          <a:endParaRPr lang="en-US"/>
        </a:p>
      </dgm:t>
    </dgm:pt>
    <dgm:pt modelId="{DBDE1336-381E-47C0-938C-73F7D5AE28C0}">
      <dgm:prSet phldrT="[Texte]"/>
      <dgm:spPr/>
      <dgm:t>
        <a:bodyPr/>
        <a:lstStyle/>
        <a:p>
          <a:pPr algn="ctr"/>
          <a:r>
            <a:rPr lang="en-US" dirty="0" smtClean="0"/>
            <a:t>Evolution de la </a:t>
          </a:r>
          <a:r>
            <a:rPr lang="en-US" dirty="0" err="1" smtClean="0"/>
            <a:t>mixité</a:t>
          </a:r>
          <a:endParaRPr lang="en-US" dirty="0"/>
        </a:p>
      </dgm:t>
    </dgm:pt>
    <dgm:pt modelId="{097D8802-7F92-44D5-8004-3F87D7AA89D3}" type="parTrans" cxnId="{B8C0DA7E-4D2E-459D-B1C0-9F705F996010}">
      <dgm:prSet/>
      <dgm:spPr/>
      <dgm:t>
        <a:bodyPr/>
        <a:lstStyle/>
        <a:p>
          <a:endParaRPr lang="en-US"/>
        </a:p>
      </dgm:t>
    </dgm:pt>
    <dgm:pt modelId="{57295FF4-9F28-4821-BDE2-22569ADC148B}" type="sibTrans" cxnId="{B8C0DA7E-4D2E-459D-B1C0-9F705F996010}">
      <dgm:prSet/>
      <dgm:spPr/>
      <dgm:t>
        <a:bodyPr/>
        <a:lstStyle/>
        <a:p>
          <a:endParaRPr lang="en-US"/>
        </a:p>
      </dgm:t>
    </dgm:pt>
    <dgm:pt modelId="{502BD697-4710-4967-988E-BA5ABBADAF9E}">
      <dgm:prSet phldrT="[Texte]"/>
      <dgm:spPr/>
      <dgm:t>
        <a:bodyPr/>
        <a:lstStyle/>
        <a:p>
          <a:pPr algn="ctr"/>
          <a:endParaRPr lang="en-US" dirty="0"/>
        </a:p>
      </dgm:t>
    </dgm:pt>
    <dgm:pt modelId="{2F5A973B-D3AE-4EB3-A3F8-AFB0977074F9}" type="parTrans" cxnId="{3886A56A-CB34-4209-8DFD-993170ABFE0F}">
      <dgm:prSet/>
      <dgm:spPr/>
      <dgm:t>
        <a:bodyPr/>
        <a:lstStyle/>
        <a:p>
          <a:endParaRPr lang="en-US"/>
        </a:p>
      </dgm:t>
    </dgm:pt>
    <dgm:pt modelId="{31B2078F-BF54-4BF0-9C5A-A35B265B2F25}" type="sibTrans" cxnId="{3886A56A-CB34-4209-8DFD-993170ABFE0F}">
      <dgm:prSet/>
      <dgm:spPr/>
      <dgm:t>
        <a:bodyPr/>
        <a:lstStyle/>
        <a:p>
          <a:endParaRPr lang="en-US"/>
        </a:p>
      </dgm:t>
    </dgm:pt>
    <dgm:pt modelId="{86CB3622-C24B-4BEC-8F17-34A0DE2C20DD}">
      <dgm:prSet phldrT="[Texte]"/>
      <dgm:spPr/>
      <dgm:t>
        <a:bodyPr/>
        <a:lstStyle/>
        <a:p>
          <a:pPr algn="ctr"/>
          <a:r>
            <a:rPr lang="en-US" dirty="0" err="1" smtClean="0"/>
            <a:t>Dynamisme</a:t>
          </a:r>
          <a:r>
            <a:rPr lang="en-US" dirty="0" smtClean="0"/>
            <a:t> du </a:t>
          </a:r>
          <a:r>
            <a:rPr lang="en-US" dirty="0" err="1" smtClean="0"/>
            <a:t>réseau</a:t>
          </a:r>
          <a:endParaRPr lang="en-US" dirty="0"/>
        </a:p>
      </dgm:t>
    </dgm:pt>
    <dgm:pt modelId="{E0D32318-4E5C-401E-A174-8057DEE68014}" type="parTrans" cxnId="{E0A92D5B-705D-4A7F-986C-066A7D10A979}">
      <dgm:prSet/>
      <dgm:spPr/>
      <dgm:t>
        <a:bodyPr/>
        <a:lstStyle/>
        <a:p>
          <a:endParaRPr lang="fr-FR"/>
        </a:p>
      </dgm:t>
    </dgm:pt>
    <dgm:pt modelId="{AC961A42-6C24-489E-A1E3-B6E1966FF267}" type="sibTrans" cxnId="{E0A92D5B-705D-4A7F-986C-066A7D10A979}">
      <dgm:prSet/>
      <dgm:spPr/>
      <dgm:t>
        <a:bodyPr/>
        <a:lstStyle/>
        <a:p>
          <a:endParaRPr lang="fr-FR"/>
        </a:p>
      </dgm:t>
    </dgm:pt>
    <dgm:pt modelId="{D65E6618-CE7D-4C03-AB19-0CF956527D4C}" type="pres">
      <dgm:prSet presAssocID="{94F94F72-3B3E-4C2D-A8B3-004DE57F9A6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C79F822-3020-4C99-B233-EF574A5137BC}" type="pres">
      <dgm:prSet presAssocID="{2660DE00-04C5-403C-9BC6-B90CA32A9AD4}" presName="linNode" presStyleCnt="0"/>
      <dgm:spPr/>
    </dgm:pt>
    <dgm:pt modelId="{936929B4-B85C-43A6-B5C0-2D35D0BE6F5D}" type="pres">
      <dgm:prSet presAssocID="{2660DE00-04C5-403C-9BC6-B90CA32A9AD4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F44EE-4F17-4631-AECF-CB9D56802BD9}" type="pres">
      <dgm:prSet presAssocID="{2660DE00-04C5-403C-9BC6-B90CA32A9AD4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09705-C5B9-4752-AFA3-B161A46BC5C9}" type="pres">
      <dgm:prSet presAssocID="{621FB7E0-D293-47C1-A6A9-BD0D427588BB}" presName="spacing" presStyleCnt="0"/>
      <dgm:spPr/>
    </dgm:pt>
    <dgm:pt modelId="{EEBBA6D1-8DC6-4FD4-AF4D-AA1B5BC54FD4}" type="pres">
      <dgm:prSet presAssocID="{4029E296-063D-444E-9DBA-194EDE137D36}" presName="linNode" presStyleCnt="0"/>
      <dgm:spPr/>
    </dgm:pt>
    <dgm:pt modelId="{6CE7DEE2-8939-4A8C-A1B0-9176C6D66205}" type="pres">
      <dgm:prSet presAssocID="{4029E296-063D-444E-9DBA-194EDE137D3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92971C-923D-4011-BFFB-62C6372C14F9}" type="pres">
      <dgm:prSet presAssocID="{4029E296-063D-444E-9DBA-194EDE137D3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BB6D49-FC3C-4538-A920-397F1BFF2EEA}" type="presOf" srcId="{DBDE1336-381E-47C0-938C-73F7D5AE28C0}" destId="{5D7F44EE-4F17-4631-AECF-CB9D56802BD9}" srcOrd="0" destOrd="1" presId="urn:microsoft.com/office/officeart/2005/8/layout/vList6"/>
    <dgm:cxn modelId="{982F72F2-9554-4D3D-B55F-C73BFA0E818F}" srcId="{94F94F72-3B3E-4C2D-A8B3-004DE57F9A68}" destId="{2660DE00-04C5-403C-9BC6-B90CA32A9AD4}" srcOrd="0" destOrd="0" parTransId="{A1BFF0DC-D112-4F3F-8E40-0B9C213AF82B}" sibTransId="{621FB7E0-D293-47C1-A6A9-BD0D427588BB}"/>
    <dgm:cxn modelId="{FCEB669A-4963-47A6-94C2-29FE66C8E236}" type="presOf" srcId="{4029E296-063D-444E-9DBA-194EDE137D36}" destId="{6CE7DEE2-8939-4A8C-A1B0-9176C6D66205}" srcOrd="0" destOrd="0" presId="urn:microsoft.com/office/officeart/2005/8/layout/vList6"/>
    <dgm:cxn modelId="{B8C0DA7E-4D2E-459D-B1C0-9F705F996010}" srcId="{2660DE00-04C5-403C-9BC6-B90CA32A9AD4}" destId="{DBDE1336-381E-47C0-938C-73F7D5AE28C0}" srcOrd="1" destOrd="0" parTransId="{097D8802-7F92-44D5-8004-3F87D7AA89D3}" sibTransId="{57295FF4-9F28-4821-BDE2-22569ADC148B}"/>
    <dgm:cxn modelId="{BDE2E014-2BF4-4A5B-841E-A02B584605C8}" type="presOf" srcId="{DE5DBAD6-CF03-4B06-8B34-2F1B7F59920E}" destId="{C792971C-923D-4011-BFFB-62C6372C14F9}" srcOrd="0" destOrd="0" presId="urn:microsoft.com/office/officeart/2005/8/layout/vList6"/>
    <dgm:cxn modelId="{2DC67EF0-7071-4113-8592-E40D1CDB323A}" srcId="{4029E296-063D-444E-9DBA-194EDE137D36}" destId="{DE5DBAD6-CF03-4B06-8B34-2F1B7F59920E}" srcOrd="0" destOrd="0" parTransId="{08453F08-D2BC-48CE-A4DC-710B2502218A}" sibTransId="{3D8E68D5-4855-435A-9462-8158B6D592B0}"/>
    <dgm:cxn modelId="{3886A56A-CB34-4209-8DFD-993170ABFE0F}" srcId="{2660DE00-04C5-403C-9BC6-B90CA32A9AD4}" destId="{502BD697-4710-4967-988E-BA5ABBADAF9E}" srcOrd="0" destOrd="0" parTransId="{2F5A973B-D3AE-4EB3-A3F8-AFB0977074F9}" sibTransId="{31B2078F-BF54-4BF0-9C5A-A35B265B2F25}"/>
    <dgm:cxn modelId="{F6662F8E-CCEC-4E4F-BC01-B9D111D95D50}" type="presOf" srcId="{502BD697-4710-4967-988E-BA5ABBADAF9E}" destId="{5D7F44EE-4F17-4631-AECF-CB9D56802BD9}" srcOrd="0" destOrd="0" presId="urn:microsoft.com/office/officeart/2005/8/layout/vList6"/>
    <dgm:cxn modelId="{D7C139DB-933A-42F2-8DB9-EF96C36FCAD1}" type="presOf" srcId="{94F94F72-3B3E-4C2D-A8B3-004DE57F9A68}" destId="{D65E6618-CE7D-4C03-AB19-0CF956527D4C}" srcOrd="0" destOrd="0" presId="urn:microsoft.com/office/officeart/2005/8/layout/vList6"/>
    <dgm:cxn modelId="{7792DF56-709F-4B0C-B0BA-48D4886E6F7B}" type="presOf" srcId="{86CB3622-C24B-4BEC-8F17-34A0DE2C20DD}" destId="{C792971C-923D-4011-BFFB-62C6372C14F9}" srcOrd="0" destOrd="1" presId="urn:microsoft.com/office/officeart/2005/8/layout/vList6"/>
    <dgm:cxn modelId="{E0A92D5B-705D-4A7F-986C-066A7D10A979}" srcId="{4029E296-063D-444E-9DBA-194EDE137D36}" destId="{86CB3622-C24B-4BEC-8F17-34A0DE2C20DD}" srcOrd="1" destOrd="0" parTransId="{E0D32318-4E5C-401E-A174-8057DEE68014}" sibTransId="{AC961A42-6C24-489E-A1E3-B6E1966FF267}"/>
    <dgm:cxn modelId="{C3CAC7BD-CCB3-432A-BA0C-4BFCD7DF8A6B}" srcId="{94F94F72-3B3E-4C2D-A8B3-004DE57F9A68}" destId="{4029E296-063D-444E-9DBA-194EDE137D36}" srcOrd="1" destOrd="0" parTransId="{C1003687-9730-41A2-8462-5A1BC96566AD}" sibTransId="{F4DC1E69-6251-4736-B7D8-E025E757DFFA}"/>
    <dgm:cxn modelId="{9DFC63F3-9D20-4990-9540-F382AA340151}" type="presOf" srcId="{2660DE00-04C5-403C-9BC6-B90CA32A9AD4}" destId="{936929B4-B85C-43A6-B5C0-2D35D0BE6F5D}" srcOrd="0" destOrd="0" presId="urn:microsoft.com/office/officeart/2005/8/layout/vList6"/>
    <dgm:cxn modelId="{9C2EC90C-2731-40EF-B952-E96CE529E651}" type="presParOf" srcId="{D65E6618-CE7D-4C03-AB19-0CF956527D4C}" destId="{3C79F822-3020-4C99-B233-EF574A5137BC}" srcOrd="0" destOrd="0" presId="urn:microsoft.com/office/officeart/2005/8/layout/vList6"/>
    <dgm:cxn modelId="{AA5455A8-5D74-4F4B-8982-39EC9CF04AC2}" type="presParOf" srcId="{3C79F822-3020-4C99-B233-EF574A5137BC}" destId="{936929B4-B85C-43A6-B5C0-2D35D0BE6F5D}" srcOrd="0" destOrd="0" presId="urn:microsoft.com/office/officeart/2005/8/layout/vList6"/>
    <dgm:cxn modelId="{E762016B-3554-4DDA-8FBC-06261DB7F8A0}" type="presParOf" srcId="{3C79F822-3020-4C99-B233-EF574A5137BC}" destId="{5D7F44EE-4F17-4631-AECF-CB9D56802BD9}" srcOrd="1" destOrd="0" presId="urn:microsoft.com/office/officeart/2005/8/layout/vList6"/>
    <dgm:cxn modelId="{2CBFC3F2-ACB8-403B-948B-4E08D0DB969B}" type="presParOf" srcId="{D65E6618-CE7D-4C03-AB19-0CF956527D4C}" destId="{51F09705-C5B9-4752-AFA3-B161A46BC5C9}" srcOrd="1" destOrd="0" presId="urn:microsoft.com/office/officeart/2005/8/layout/vList6"/>
    <dgm:cxn modelId="{570493BA-9F46-4A98-A47C-055C1FD61A3E}" type="presParOf" srcId="{D65E6618-CE7D-4C03-AB19-0CF956527D4C}" destId="{EEBBA6D1-8DC6-4FD4-AF4D-AA1B5BC54FD4}" srcOrd="2" destOrd="0" presId="urn:microsoft.com/office/officeart/2005/8/layout/vList6"/>
    <dgm:cxn modelId="{ADA5F046-BC1E-4A25-9194-551A14EE5B10}" type="presParOf" srcId="{EEBBA6D1-8DC6-4FD4-AF4D-AA1B5BC54FD4}" destId="{6CE7DEE2-8939-4A8C-A1B0-9176C6D66205}" srcOrd="0" destOrd="0" presId="urn:microsoft.com/office/officeart/2005/8/layout/vList6"/>
    <dgm:cxn modelId="{8A9D65C7-9CE5-4D6F-B96F-59331E150F7D}" type="presParOf" srcId="{EEBBA6D1-8DC6-4FD4-AF4D-AA1B5BC54FD4}" destId="{C792971C-923D-4011-BFFB-62C6372C14F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F44EE-4F17-4631-AECF-CB9D56802BD9}">
      <dsp:nvSpPr>
        <dsp:cNvPr id="0" name=""/>
        <dsp:cNvSpPr/>
      </dsp:nvSpPr>
      <dsp:spPr>
        <a:xfrm>
          <a:off x="1968083" y="400"/>
          <a:ext cx="2952124" cy="1561589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Evolution de la </a:t>
          </a:r>
          <a:r>
            <a:rPr lang="en-US" sz="2100" kern="1200" dirty="0" err="1" smtClean="0"/>
            <a:t>mixité</a:t>
          </a:r>
          <a:endParaRPr lang="en-US" sz="2100" kern="1200" dirty="0"/>
        </a:p>
      </dsp:txBody>
      <dsp:txXfrm>
        <a:off x="1968083" y="195599"/>
        <a:ext cx="2366528" cy="1171191"/>
      </dsp:txXfrm>
    </dsp:sp>
    <dsp:sp modelId="{936929B4-B85C-43A6-B5C0-2D35D0BE6F5D}">
      <dsp:nvSpPr>
        <dsp:cNvPr id="0" name=""/>
        <dsp:cNvSpPr/>
      </dsp:nvSpPr>
      <dsp:spPr>
        <a:xfrm>
          <a:off x="0" y="400"/>
          <a:ext cx="1968083" cy="156158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Mesurer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l’entreprise</a:t>
          </a:r>
          <a:endParaRPr lang="en-US" sz="2400" kern="1200" dirty="0"/>
        </a:p>
      </dsp:txBody>
      <dsp:txXfrm>
        <a:off x="76230" y="76630"/>
        <a:ext cx="1815623" cy="1409129"/>
      </dsp:txXfrm>
    </dsp:sp>
    <dsp:sp modelId="{C792971C-923D-4011-BFFB-62C6372C14F9}">
      <dsp:nvSpPr>
        <dsp:cNvPr id="0" name=""/>
        <dsp:cNvSpPr/>
      </dsp:nvSpPr>
      <dsp:spPr>
        <a:xfrm>
          <a:off x="1968083" y="1718148"/>
          <a:ext cx="2952124" cy="1561589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Efficacité</a:t>
          </a:r>
          <a:r>
            <a:rPr lang="en-US" sz="2100" kern="1200" dirty="0" smtClean="0"/>
            <a:t> du </a:t>
          </a:r>
          <a:r>
            <a:rPr lang="en-US" sz="2100" kern="1200" dirty="0" err="1" smtClean="0"/>
            <a:t>réseau</a:t>
          </a:r>
          <a:endParaRPr lang="en-US" sz="2100" kern="1200" dirty="0"/>
        </a:p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Dynamisme</a:t>
          </a:r>
          <a:r>
            <a:rPr lang="en-US" sz="2100" kern="1200" dirty="0" smtClean="0"/>
            <a:t> du </a:t>
          </a:r>
          <a:r>
            <a:rPr lang="en-US" sz="2100" kern="1200" dirty="0" err="1" smtClean="0"/>
            <a:t>réseau</a:t>
          </a:r>
          <a:endParaRPr lang="en-US" sz="2100" kern="1200" dirty="0"/>
        </a:p>
      </dsp:txBody>
      <dsp:txXfrm>
        <a:off x="1968083" y="1913347"/>
        <a:ext cx="2366528" cy="1171191"/>
      </dsp:txXfrm>
    </dsp:sp>
    <dsp:sp modelId="{6CE7DEE2-8939-4A8C-A1B0-9176C6D66205}">
      <dsp:nvSpPr>
        <dsp:cNvPr id="0" name=""/>
        <dsp:cNvSpPr/>
      </dsp:nvSpPr>
      <dsp:spPr>
        <a:xfrm>
          <a:off x="0" y="1718148"/>
          <a:ext cx="1968083" cy="1561589"/>
        </a:xfrm>
        <a:prstGeom prst="roundRect">
          <a:avLst/>
        </a:prstGeom>
        <a:solidFill>
          <a:srgbClr val="FF505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Mesurer</a:t>
          </a:r>
          <a:r>
            <a:rPr lang="en-US" sz="2400" kern="1200" dirty="0" smtClean="0"/>
            <a:t> le </a:t>
          </a:r>
          <a:r>
            <a:rPr lang="en-US" sz="2400" kern="1200" dirty="0" err="1" smtClean="0"/>
            <a:t>réseau</a:t>
          </a:r>
          <a:endParaRPr lang="en-US" sz="2400" kern="1200" dirty="0"/>
        </a:p>
      </dsp:txBody>
      <dsp:txXfrm>
        <a:off x="76230" y="1794378"/>
        <a:ext cx="1815623" cy="1409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49648-1A1A-4D83-A43C-40305C6065BD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1F341-299D-4008-A856-5D29A215836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5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87575-B782-4479-AF51-62FB020A7A4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47A73-7446-4565-9399-600784895D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0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598614"/>
            <a:ext cx="9144000" cy="1101725"/>
          </a:xfrm>
          <a:solidFill>
            <a:srgbClr val="FF7619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4604-6818-4156-BBF2-AFEA8A8F77FB}" type="datetimeFigureOut">
              <a:rPr lang="fr-FR" smtClean="0"/>
              <a:t>04/05/2016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9CAA6-59BC-46BF-867B-17CBB7C8B2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5414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305175"/>
            <a:ext cx="9144000" cy="936000"/>
          </a:xfrm>
          <a:solidFill>
            <a:srgbClr val="FF7619"/>
          </a:solidFill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79639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4604-6818-4156-BBF2-AFEA8A8F77FB}" type="datetimeFigureOut">
              <a:rPr lang="fr-FR" smtClean="0"/>
              <a:t>04/05/2016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9CAA6-59BC-46BF-867B-17CBB7C8B243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5162" y="4874434"/>
            <a:ext cx="9109075" cy="269081"/>
            <a:chOff x="22" y="4094"/>
            <a:chExt cx="5738" cy="226"/>
          </a:xfrm>
        </p:grpSpPr>
        <p:pic>
          <p:nvPicPr>
            <p:cNvPr id="8" name="Picture 5" descr="badgeInterElles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" y="4113"/>
              <a:ext cx="2585" cy="196"/>
            </a:xfrm>
            <a:prstGeom prst="rect">
              <a:avLst/>
            </a:prstGeom>
            <a:noFill/>
          </p:spPr>
        </p:pic>
        <p:pic>
          <p:nvPicPr>
            <p:cNvPr id="9" name="Picture 6" descr="badgeInterElles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1" y="4096"/>
              <a:ext cx="2585" cy="196"/>
            </a:xfrm>
            <a:prstGeom prst="rect">
              <a:avLst/>
            </a:prstGeom>
            <a:noFill/>
          </p:spPr>
        </p:pic>
        <p:pic>
          <p:nvPicPr>
            <p:cNvPr id="10" name="Picture 7" descr="badgeInterEll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9846"/>
            <a:stretch>
              <a:fillRect/>
            </a:stretch>
          </p:blipFill>
          <p:spPr bwMode="auto">
            <a:xfrm>
              <a:off x="5204" y="4094"/>
              <a:ext cx="556" cy="22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923145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06374"/>
            <a:ext cx="9144000" cy="612000"/>
          </a:xfrm>
          <a:solidFill>
            <a:srgbClr val="FF7619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4604-6818-4156-BBF2-AFEA8A8F77FB}" type="datetimeFigureOut">
              <a:rPr lang="fr-FR" smtClean="0"/>
              <a:t>04/05/2016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9CAA6-59BC-46BF-867B-17CBB7C8B243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5162" y="4874434"/>
            <a:ext cx="9109075" cy="269081"/>
            <a:chOff x="22" y="4094"/>
            <a:chExt cx="5738" cy="226"/>
          </a:xfrm>
        </p:grpSpPr>
        <p:pic>
          <p:nvPicPr>
            <p:cNvPr id="8" name="Picture 5" descr="badgeInterElles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" y="4113"/>
              <a:ext cx="2585" cy="196"/>
            </a:xfrm>
            <a:prstGeom prst="rect">
              <a:avLst/>
            </a:prstGeom>
            <a:noFill/>
          </p:spPr>
        </p:pic>
        <p:pic>
          <p:nvPicPr>
            <p:cNvPr id="9" name="Picture 6" descr="badgeInterElles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1" y="4096"/>
              <a:ext cx="2585" cy="196"/>
            </a:xfrm>
            <a:prstGeom prst="rect">
              <a:avLst/>
            </a:prstGeom>
            <a:noFill/>
          </p:spPr>
        </p:pic>
        <p:pic>
          <p:nvPicPr>
            <p:cNvPr id="10" name="Picture 7" descr="badgeInterEll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9846"/>
            <a:stretch>
              <a:fillRect/>
            </a:stretch>
          </p:blipFill>
          <p:spPr bwMode="auto">
            <a:xfrm>
              <a:off x="5204" y="4094"/>
              <a:ext cx="556" cy="22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778252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06375"/>
            <a:ext cx="9144000" cy="612000"/>
          </a:xfrm>
          <a:solidFill>
            <a:srgbClr val="FF7619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4604-6818-4156-BBF2-AFEA8A8F77FB}" type="datetimeFigureOut">
              <a:rPr lang="fr-FR" smtClean="0"/>
              <a:t>04/05/2016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9CAA6-59BC-46BF-867B-17CBB7C8B243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35162" y="4874434"/>
            <a:ext cx="9109075" cy="269081"/>
            <a:chOff x="22" y="4094"/>
            <a:chExt cx="5738" cy="226"/>
          </a:xfrm>
        </p:grpSpPr>
        <p:pic>
          <p:nvPicPr>
            <p:cNvPr id="9" name="Picture 5" descr="badgeInterElles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" y="4113"/>
              <a:ext cx="2585" cy="196"/>
            </a:xfrm>
            <a:prstGeom prst="rect">
              <a:avLst/>
            </a:prstGeom>
            <a:noFill/>
          </p:spPr>
        </p:pic>
        <p:pic>
          <p:nvPicPr>
            <p:cNvPr id="10" name="Picture 6" descr="badgeInterElles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1" y="4096"/>
              <a:ext cx="2585" cy="196"/>
            </a:xfrm>
            <a:prstGeom prst="rect">
              <a:avLst/>
            </a:prstGeom>
            <a:noFill/>
          </p:spPr>
        </p:pic>
        <p:pic>
          <p:nvPicPr>
            <p:cNvPr id="11" name="Picture 7" descr="badgeInterEll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9846"/>
            <a:stretch>
              <a:fillRect/>
            </a:stretch>
          </p:blipFill>
          <p:spPr bwMode="auto">
            <a:xfrm>
              <a:off x="5204" y="4094"/>
              <a:ext cx="556" cy="22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159809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06375"/>
            <a:ext cx="9144000" cy="612000"/>
          </a:xfrm>
          <a:solidFill>
            <a:srgbClr val="FF7619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4604-6818-4156-BBF2-AFEA8A8F77FB}" type="datetimeFigureOut">
              <a:rPr lang="fr-FR" smtClean="0"/>
              <a:t>04/05/2016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9CAA6-59BC-46BF-867B-17CBB7C8B243}" type="slidenum">
              <a:rPr lang="fr-FR" smtClean="0"/>
              <a:t>‹N°›</a:t>
            </a:fld>
            <a:endParaRPr lang="fr-FR"/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35162" y="4874434"/>
            <a:ext cx="9109075" cy="269081"/>
            <a:chOff x="22" y="4094"/>
            <a:chExt cx="5738" cy="226"/>
          </a:xfrm>
        </p:grpSpPr>
        <p:pic>
          <p:nvPicPr>
            <p:cNvPr id="11" name="Picture 5" descr="badgeInterElles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" y="4113"/>
              <a:ext cx="2585" cy="196"/>
            </a:xfrm>
            <a:prstGeom prst="rect">
              <a:avLst/>
            </a:prstGeom>
            <a:noFill/>
          </p:spPr>
        </p:pic>
        <p:pic>
          <p:nvPicPr>
            <p:cNvPr id="12" name="Picture 6" descr="badgeInterElles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1" y="4096"/>
              <a:ext cx="2585" cy="196"/>
            </a:xfrm>
            <a:prstGeom prst="rect">
              <a:avLst/>
            </a:prstGeom>
            <a:noFill/>
          </p:spPr>
        </p:pic>
        <p:pic>
          <p:nvPicPr>
            <p:cNvPr id="13" name="Picture 7" descr="badgeInterEll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9846"/>
            <a:stretch>
              <a:fillRect/>
            </a:stretch>
          </p:blipFill>
          <p:spPr bwMode="auto">
            <a:xfrm>
              <a:off x="5204" y="4094"/>
              <a:ext cx="556" cy="22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20607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06375"/>
            <a:ext cx="9144000" cy="612000"/>
          </a:xfrm>
          <a:solidFill>
            <a:srgbClr val="FF7619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4604-6818-4156-BBF2-AFEA8A8F77FB}" type="datetimeFigureOut">
              <a:rPr lang="fr-FR" smtClean="0"/>
              <a:t>04/05/2016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9CAA6-59BC-46BF-867B-17CBB7C8B243}" type="slidenum">
              <a:rPr lang="fr-FR" smtClean="0"/>
              <a:t>‹N°›</a:t>
            </a:fld>
            <a:endParaRPr lang="fr-FR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35162" y="4874434"/>
            <a:ext cx="9109075" cy="269081"/>
            <a:chOff x="22" y="4094"/>
            <a:chExt cx="5738" cy="226"/>
          </a:xfrm>
        </p:grpSpPr>
        <p:pic>
          <p:nvPicPr>
            <p:cNvPr id="7" name="Picture 5" descr="badgeInterElles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" y="4113"/>
              <a:ext cx="2585" cy="196"/>
            </a:xfrm>
            <a:prstGeom prst="rect">
              <a:avLst/>
            </a:prstGeom>
            <a:noFill/>
          </p:spPr>
        </p:pic>
        <p:pic>
          <p:nvPicPr>
            <p:cNvPr id="8" name="Picture 6" descr="badgeInterElles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1" y="4096"/>
              <a:ext cx="2585" cy="196"/>
            </a:xfrm>
            <a:prstGeom prst="rect">
              <a:avLst/>
            </a:prstGeom>
            <a:noFill/>
          </p:spPr>
        </p:pic>
        <p:pic>
          <p:nvPicPr>
            <p:cNvPr id="9" name="Picture 7" descr="badgeInterEll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9846"/>
            <a:stretch>
              <a:fillRect/>
            </a:stretch>
          </p:blipFill>
          <p:spPr bwMode="auto">
            <a:xfrm>
              <a:off x="5204" y="4094"/>
              <a:ext cx="556" cy="22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571287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4604-6818-4156-BBF2-AFEA8A8F77FB}" type="datetimeFigureOut">
              <a:rPr lang="fr-FR" smtClean="0"/>
              <a:t>04/05/2016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9CAA6-59BC-46BF-867B-17CBB7C8B2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65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14604-6818-4156-BBF2-AFEA8A8F77FB}" type="datetimeFigureOut">
              <a:rPr lang="fr-FR" smtClean="0"/>
              <a:t>04/05/2016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9CAA6-59BC-46BF-867B-17CBB7C8B2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17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png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gif"/><Relationship Id="rId10" Type="http://schemas.openxmlformats.org/officeDocument/2006/relationships/image" Target="../media/image11.png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71551"/>
            <a:ext cx="9144000" cy="57606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Petit déjeuner XS – 25 mars 2016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7599" y="2360926"/>
            <a:ext cx="7614636" cy="1314450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Thème: les </a:t>
            </a:r>
            <a:r>
              <a:rPr lang="fr-FR" dirty="0" err="1" smtClean="0"/>
              <a:t>KPIs</a:t>
            </a:r>
            <a:endParaRPr lang="fr-FR" dirty="0" smtClean="0"/>
          </a:p>
          <a:p>
            <a:r>
              <a:rPr lang="fr-FR" dirty="0" smtClean="0"/>
              <a:t>Organisé conjointement par Gemalto et Sanofi</a:t>
            </a:r>
            <a:endParaRPr lang="fr-FR" dirty="0"/>
          </a:p>
        </p:txBody>
      </p:sp>
      <p:pic>
        <p:nvPicPr>
          <p:cNvPr id="6" name="Picture 17" descr="Logo-n°7"/>
          <p:cNvPicPr>
            <a:picLocks noChangeAspect="1" noChangeArrowheads="1"/>
          </p:cNvPicPr>
          <p:nvPr/>
        </p:nvPicPr>
        <p:blipFill>
          <a:blip r:embed="rId2"/>
          <a:srcRect l="9422" t="23439" r="10992" b="20876"/>
          <a:stretch>
            <a:fillRect/>
          </a:stretch>
        </p:blipFill>
        <p:spPr bwMode="auto">
          <a:xfrm>
            <a:off x="31544" y="1"/>
            <a:ext cx="14401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Image 19" descr="logo_AL_corporate-quadri.eps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440" y="4717597"/>
            <a:ext cx="816318" cy="26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Image 20" descr="Monogram_PMS7455_newsp_CMYK.eps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95293" y="4625045"/>
            <a:ext cx="436978" cy="43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6746" y="4644521"/>
            <a:ext cx="522792" cy="396903"/>
          </a:xfrm>
          <a:prstGeom prst="rect">
            <a:avLst/>
          </a:prstGeom>
        </p:spPr>
      </p:pic>
      <p:pic>
        <p:nvPicPr>
          <p:cNvPr id="45" name="Image 5" descr="logo_cmyk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48" y="4675695"/>
            <a:ext cx="334554" cy="334554"/>
          </a:xfrm>
          <a:prstGeom prst="rect">
            <a:avLst/>
          </a:prstGeom>
        </p:spPr>
      </p:pic>
      <p:pic>
        <p:nvPicPr>
          <p:cNvPr id="46" name="Image 7" descr="Nexter_RVB.ep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08" y="4716929"/>
            <a:ext cx="679830" cy="252087"/>
          </a:xfrm>
          <a:prstGeom prst="rect">
            <a:avLst/>
          </a:prstGeom>
        </p:spPr>
      </p:pic>
      <p:pic>
        <p:nvPicPr>
          <p:cNvPr id="47" name="Image 8" descr="IBM logo blue sans ®.ep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43" y="4751532"/>
            <a:ext cx="455793" cy="182880"/>
          </a:xfrm>
          <a:prstGeom prst="rect">
            <a:avLst/>
          </a:prstGeom>
        </p:spPr>
      </p:pic>
      <p:pic>
        <p:nvPicPr>
          <p:cNvPr id="48" name="Image 10" descr="as_logo_4c.eps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428" y="4658674"/>
            <a:ext cx="477553" cy="368596"/>
          </a:xfrm>
          <a:prstGeom prst="rect">
            <a:avLst/>
          </a:prstGeom>
        </p:spPr>
      </p:pic>
      <p:pic>
        <p:nvPicPr>
          <p:cNvPr id="49" name="Imag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9791" y="4700760"/>
            <a:ext cx="349417" cy="284425"/>
          </a:xfrm>
          <a:prstGeom prst="rect">
            <a:avLst/>
          </a:prstGeom>
        </p:spPr>
      </p:pic>
      <p:pic>
        <p:nvPicPr>
          <p:cNvPr id="50" name="Image 2" descr="AREVA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09" y="4640718"/>
            <a:ext cx="500309" cy="404509"/>
          </a:xfrm>
          <a:prstGeom prst="rect">
            <a:avLst/>
          </a:prstGeom>
        </p:spPr>
      </p:pic>
      <p:pic>
        <p:nvPicPr>
          <p:cNvPr id="51" name="Imag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34081" y="4730541"/>
            <a:ext cx="653252" cy="224863"/>
          </a:xfrm>
          <a:prstGeom prst="rect">
            <a:avLst/>
          </a:prstGeom>
        </p:spPr>
      </p:pic>
      <p:pic>
        <p:nvPicPr>
          <p:cNvPr id="52" name="Imag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71348" y="4759483"/>
            <a:ext cx="501050" cy="166979"/>
          </a:xfrm>
          <a:prstGeom prst="rect">
            <a:avLst/>
          </a:prstGeom>
        </p:spPr>
      </p:pic>
      <p:pic>
        <p:nvPicPr>
          <p:cNvPr id="53" name="Imag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92212" y="4726774"/>
            <a:ext cx="645086" cy="232397"/>
          </a:xfrm>
          <a:prstGeom prst="rect">
            <a:avLst/>
          </a:prstGeom>
        </p:spPr>
      </p:pic>
      <p:pic>
        <p:nvPicPr>
          <p:cNvPr id="54" name="Image 18" descr="SLB_logo.gif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8339113" y="4745871"/>
            <a:ext cx="764167" cy="19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93174" y="4696571"/>
            <a:ext cx="572465" cy="27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9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ChangeArrowheads="1"/>
          </p:cNvSpPr>
          <p:nvPr/>
        </p:nvSpPr>
        <p:spPr bwMode="auto">
          <a:xfrm>
            <a:off x="115" y="2238956"/>
            <a:ext cx="177371" cy="36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796" tIns="43935" rIns="87796" bIns="43935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220" y="-4759"/>
            <a:ext cx="9109075" cy="269081"/>
            <a:chOff x="17" y="-4"/>
            <a:chExt cx="5738" cy="226"/>
          </a:xfrm>
        </p:grpSpPr>
        <p:pic>
          <p:nvPicPr>
            <p:cNvPr id="175114" name="Picture 4" descr="badgeInterElles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" y="-1"/>
              <a:ext cx="258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115" name="Picture 5" descr="badgeInterElles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" y="-2"/>
              <a:ext cx="258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116" name="Picture 6" descr="badgeInterEll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0039"/>
            <a:stretch>
              <a:fillRect/>
            </a:stretch>
          </p:blipFill>
          <p:spPr bwMode="auto">
            <a:xfrm>
              <a:off x="5199" y="-4"/>
              <a:ext cx="556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5108" name="Text Box 12"/>
          <p:cNvSpPr txBox="1">
            <a:spLocks noChangeArrowheads="1"/>
          </p:cNvSpPr>
          <p:nvPr/>
        </p:nvSpPr>
        <p:spPr bwMode="auto">
          <a:xfrm>
            <a:off x="557445" y="2804732"/>
            <a:ext cx="8137525" cy="201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796" tIns="43935" rIns="87796" bIns="43935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4000" b="1" dirty="0">
                <a:solidFill>
                  <a:srgbClr val="DD2381"/>
                </a:solidFill>
              </a:rPr>
              <a:t>MERCI </a:t>
            </a:r>
            <a:r>
              <a:rPr lang="fr-FR" sz="4000" b="1" dirty="0" smtClean="0">
                <a:solidFill>
                  <a:srgbClr val="DD2381"/>
                </a:solidFill>
              </a:rPr>
              <a:t>aux participantes</a:t>
            </a:r>
          </a:p>
          <a:p>
            <a:pPr algn="ctr">
              <a:spcBef>
                <a:spcPts val="600"/>
              </a:spcBef>
            </a:pPr>
            <a:r>
              <a:rPr lang="fr-FR" sz="4000" b="1" dirty="0">
                <a:solidFill>
                  <a:srgbClr val="DD2381"/>
                </a:solidFill>
              </a:rPr>
              <a:t>M</a:t>
            </a:r>
            <a:r>
              <a:rPr lang="fr-FR" sz="4000" b="1" dirty="0" smtClean="0">
                <a:solidFill>
                  <a:srgbClr val="DD2381"/>
                </a:solidFill>
              </a:rPr>
              <a:t>erci à </a:t>
            </a:r>
            <a:r>
              <a:rPr lang="fr-FR" sz="4000" b="1" dirty="0" err="1" smtClean="0">
                <a:solidFill>
                  <a:srgbClr val="DD2381"/>
                </a:solidFill>
              </a:rPr>
              <a:t>Sylvene</a:t>
            </a:r>
            <a:r>
              <a:rPr lang="fr-FR" sz="4000" b="1" dirty="0" smtClean="0">
                <a:solidFill>
                  <a:srgbClr val="DD2381"/>
                </a:solidFill>
              </a:rPr>
              <a:t>, Odile et Silvia d’avoir préparé cette restitution </a:t>
            </a:r>
            <a:endParaRPr lang="fr-FR" sz="4000" b="1" dirty="0">
              <a:solidFill>
                <a:srgbClr val="DD2381"/>
              </a:solidFill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5158" y="4874425"/>
            <a:ext cx="9109075" cy="269081"/>
            <a:chOff x="22" y="4094"/>
            <a:chExt cx="5738" cy="226"/>
          </a:xfrm>
        </p:grpSpPr>
        <p:pic>
          <p:nvPicPr>
            <p:cNvPr id="175111" name="Picture 5" descr="badgeInterElles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" y="4113"/>
              <a:ext cx="258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112" name="Picture 6" descr="badgeInterElles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1" y="4096"/>
              <a:ext cx="258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113" name="Picture 7" descr="badgeInterEll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0039"/>
            <a:stretch>
              <a:fillRect/>
            </a:stretch>
          </p:blipFill>
          <p:spPr bwMode="auto">
            <a:xfrm>
              <a:off x="5204" y="4094"/>
              <a:ext cx="556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88121"/>
            <a:ext cx="3888432" cy="229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Participantes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394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/>
              <a:t>Areva :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Joëlle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Bertani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fr-FR" dirty="0" smtClean="0"/>
              <a:t>Gemalto </a:t>
            </a:r>
            <a:r>
              <a:rPr lang="fr-FR" dirty="0"/>
              <a:t>: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Isabelle Marand, Silvia Candido, Gabriela Cruz</a:t>
            </a:r>
          </a:p>
          <a:p>
            <a:pPr>
              <a:defRPr/>
            </a:pPr>
            <a:r>
              <a:rPr lang="fr-FR" dirty="0"/>
              <a:t>IBM :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Sylvie Haas</a:t>
            </a:r>
          </a:p>
          <a:p>
            <a:pPr>
              <a:defRPr/>
            </a:pPr>
            <a:r>
              <a:rPr lang="fr-FR" dirty="0" smtClean="0"/>
              <a:t>Orange</a:t>
            </a:r>
            <a:r>
              <a:rPr lang="fr-FR" dirty="0"/>
              <a:t>: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Emmanuelle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Pierga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fr-FR" dirty="0" smtClean="0"/>
              <a:t>Sanofi </a:t>
            </a:r>
            <a:r>
              <a:rPr lang="fr-FR" dirty="0"/>
              <a:t>: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Odile Baud,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Sylvene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Blanchon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44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fr-FR" dirty="0"/>
              <a:t>Les KPI – pour </a:t>
            </a:r>
            <a:r>
              <a:rPr lang="en-US" altLang="fr-FR" dirty="0" err="1"/>
              <a:t>mesurer</a:t>
            </a:r>
            <a:r>
              <a:rPr lang="en-US" altLang="fr-FR" dirty="0"/>
              <a:t> quoi ?</a:t>
            </a:r>
            <a:endParaRPr lang="en-US" dirty="0"/>
          </a:p>
        </p:txBody>
      </p:sp>
      <p:graphicFrame>
        <p:nvGraphicFramePr>
          <p:cNvPr id="5" name="Diagramme 8"/>
          <p:cNvGraphicFramePr/>
          <p:nvPr>
            <p:extLst>
              <p:ext uri="{D42A27DB-BD31-4B8C-83A1-F6EECF244321}">
                <p14:modId xmlns:p14="http://schemas.microsoft.com/office/powerpoint/2010/main" val="2036898478"/>
              </p:ext>
            </p:extLst>
          </p:nvPr>
        </p:nvGraphicFramePr>
        <p:xfrm>
          <a:off x="2111896" y="1203598"/>
          <a:ext cx="4920208" cy="3280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050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dirty="0"/>
              <a:t>Trois catégories de KPI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gray">
          <a:xfrm>
            <a:off x="701576" y="2139702"/>
            <a:ext cx="1800225" cy="1224434"/>
          </a:xfrm>
          <a:prstGeom prst="roundRect">
            <a:avLst/>
          </a:prstGeom>
          <a:solidFill>
            <a:schemeClr val="tx2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marL="0" lvl="1" algn="ctr">
              <a:spcBef>
                <a:spcPct val="20000"/>
              </a:spcBef>
              <a:buClr>
                <a:srgbClr val="444492"/>
              </a:buClr>
              <a:defRPr/>
            </a:pPr>
            <a:r>
              <a:rPr lang="fr-FR" altLang="fr-FR" sz="1400" b="1" dirty="0">
                <a:solidFill>
                  <a:schemeClr val="tx1">
                    <a:lumMod val="75000"/>
                  </a:schemeClr>
                </a:solidFill>
              </a:rPr>
              <a:t>Les Avancés: </a:t>
            </a:r>
          </a:p>
          <a:p>
            <a:pPr marL="0" lvl="1" algn="ctr">
              <a:spcBef>
                <a:spcPct val="20000"/>
              </a:spcBef>
              <a:buClr>
                <a:srgbClr val="444492"/>
              </a:buClr>
              <a:defRPr/>
            </a:pPr>
            <a:r>
              <a:rPr lang="fr-FR" altLang="fr-FR" sz="1400" b="1" dirty="0"/>
              <a:t>dans les entreprises qui ont engagé une politique sur ce thème</a:t>
            </a:r>
            <a:endParaRPr lang="en-US" sz="1400" b="1" kern="0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gray">
          <a:xfrm>
            <a:off x="2555776" y="2139702"/>
            <a:ext cx="5997575" cy="1224434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lvl="2" eaLnBrk="1" hangingPunct="1">
              <a:defRPr/>
            </a:pPr>
            <a:endParaRPr lang="fr-FR" altLang="fr-FR" sz="1200" dirty="0">
              <a:solidFill>
                <a:srgbClr val="444492"/>
              </a:solidFill>
            </a:endParaRPr>
          </a:p>
          <a:p>
            <a:pPr marL="273050" lvl="1" indent="-207963">
              <a:spcBef>
                <a:spcPct val="20000"/>
              </a:spcBef>
              <a:buClr>
                <a:srgbClr val="BCA36A"/>
              </a:buClr>
              <a:buFont typeface="Verdana" pitchFamily="34" charset="0"/>
              <a:buChar char="●"/>
              <a:defRPr/>
            </a:pPr>
            <a:r>
              <a:rPr lang="en-US" sz="1100" b="1" kern="0" dirty="0">
                <a:solidFill>
                  <a:srgbClr val="444492"/>
                </a:solidFill>
              </a:rPr>
              <a:t>Rapport de </a:t>
            </a:r>
            <a:r>
              <a:rPr lang="en-US" sz="1100" b="1" kern="0" dirty="0" err="1">
                <a:solidFill>
                  <a:srgbClr val="444492"/>
                </a:solidFill>
              </a:rPr>
              <a:t>développement</a:t>
            </a:r>
            <a:r>
              <a:rPr lang="en-US" sz="1100" b="1" kern="0" dirty="0">
                <a:solidFill>
                  <a:srgbClr val="444492"/>
                </a:solidFill>
              </a:rPr>
              <a:t> durable (</a:t>
            </a:r>
            <a:r>
              <a:rPr lang="en-US" sz="1100" b="1" kern="0" dirty="0" err="1">
                <a:solidFill>
                  <a:srgbClr val="444492"/>
                </a:solidFill>
              </a:rPr>
              <a:t>externe</a:t>
            </a:r>
            <a:r>
              <a:rPr lang="en-US" sz="1100" b="1" kern="0" dirty="0">
                <a:solidFill>
                  <a:srgbClr val="444492"/>
                </a:solidFill>
              </a:rPr>
              <a:t>)</a:t>
            </a:r>
          </a:p>
          <a:p>
            <a:pPr marL="273050" lvl="1" indent="-207963">
              <a:spcBef>
                <a:spcPct val="20000"/>
              </a:spcBef>
              <a:buClr>
                <a:srgbClr val="BCA36A"/>
              </a:buClr>
              <a:buFont typeface="Verdana" pitchFamily="34" charset="0"/>
              <a:buChar char="●"/>
              <a:defRPr/>
            </a:pPr>
            <a:r>
              <a:rPr lang="en-US" sz="1100" b="1" kern="0" dirty="0">
                <a:solidFill>
                  <a:srgbClr val="444492"/>
                </a:solidFill>
              </a:rPr>
              <a:t>Direction de la </a:t>
            </a:r>
            <a:r>
              <a:rPr lang="en-US" sz="1100" b="1" kern="0" dirty="0" err="1">
                <a:solidFill>
                  <a:srgbClr val="444492"/>
                </a:solidFill>
              </a:rPr>
              <a:t>diversité</a:t>
            </a:r>
            <a:endParaRPr lang="en-US" sz="1100" b="1" kern="0" dirty="0">
              <a:solidFill>
                <a:srgbClr val="444492"/>
              </a:solidFill>
            </a:endParaRPr>
          </a:p>
          <a:p>
            <a:pPr marL="730250" lvl="2" indent="-207963">
              <a:spcBef>
                <a:spcPct val="20000"/>
              </a:spcBef>
              <a:buClr>
                <a:srgbClr val="BCA36A"/>
              </a:buClr>
              <a:buFont typeface="Verdana" pitchFamily="34" charset="0"/>
              <a:buChar char="●"/>
              <a:defRPr/>
            </a:pPr>
            <a:r>
              <a:rPr lang="en-US" sz="1100" kern="0" dirty="0">
                <a:solidFill>
                  <a:srgbClr val="444492"/>
                </a:solidFill>
              </a:rPr>
              <a:t>% de femmes </a:t>
            </a:r>
            <a:r>
              <a:rPr lang="en-US" sz="1100" kern="0" dirty="0" err="1">
                <a:solidFill>
                  <a:srgbClr val="444492"/>
                </a:solidFill>
              </a:rPr>
              <a:t>dans</a:t>
            </a:r>
            <a:r>
              <a:rPr lang="en-US" sz="1100" kern="0" dirty="0">
                <a:solidFill>
                  <a:srgbClr val="444492"/>
                </a:solidFill>
              </a:rPr>
              <a:t> les  </a:t>
            </a:r>
            <a:r>
              <a:rPr lang="en-US" sz="1100" kern="0" dirty="0" err="1">
                <a:solidFill>
                  <a:srgbClr val="444492"/>
                </a:solidFill>
              </a:rPr>
              <a:t>CoDir</a:t>
            </a:r>
            <a:r>
              <a:rPr lang="en-US" sz="1100" kern="0" dirty="0">
                <a:solidFill>
                  <a:srgbClr val="444492"/>
                </a:solidFill>
              </a:rPr>
              <a:t>, </a:t>
            </a:r>
            <a:r>
              <a:rPr lang="en-US" sz="1100" kern="0" dirty="0" err="1">
                <a:solidFill>
                  <a:srgbClr val="444492"/>
                </a:solidFill>
              </a:rPr>
              <a:t>dans</a:t>
            </a:r>
            <a:r>
              <a:rPr lang="en-US" sz="1100" kern="0" dirty="0">
                <a:solidFill>
                  <a:srgbClr val="444492"/>
                </a:solidFill>
              </a:rPr>
              <a:t> le top management</a:t>
            </a:r>
          </a:p>
          <a:p>
            <a:pPr marL="730250" lvl="2" indent="-207963">
              <a:spcBef>
                <a:spcPct val="20000"/>
              </a:spcBef>
              <a:buClr>
                <a:srgbClr val="BCA36A"/>
              </a:buClr>
              <a:buFont typeface="Verdana" pitchFamily="34" charset="0"/>
              <a:buChar char="●"/>
              <a:defRPr/>
            </a:pPr>
            <a:r>
              <a:rPr lang="en-US" sz="1100" kern="0" dirty="0">
                <a:solidFill>
                  <a:srgbClr val="444492"/>
                </a:solidFill>
              </a:rPr>
              <a:t>% de femmes par </a:t>
            </a:r>
            <a:r>
              <a:rPr lang="en-US" sz="1100" kern="0" dirty="0" err="1">
                <a:solidFill>
                  <a:srgbClr val="444492"/>
                </a:solidFill>
              </a:rPr>
              <a:t>niveau</a:t>
            </a:r>
            <a:r>
              <a:rPr lang="en-US" sz="1100" kern="0" dirty="0">
                <a:solidFill>
                  <a:srgbClr val="444492"/>
                </a:solidFill>
              </a:rPr>
              <a:t>, par site…</a:t>
            </a:r>
          </a:p>
          <a:p>
            <a:pPr marL="730250" lvl="2" indent="-207963">
              <a:spcBef>
                <a:spcPct val="20000"/>
              </a:spcBef>
              <a:buClr>
                <a:srgbClr val="BCA36A"/>
              </a:buClr>
              <a:buFont typeface="Verdana" pitchFamily="34" charset="0"/>
              <a:buChar char="●"/>
              <a:defRPr/>
            </a:pPr>
            <a:r>
              <a:rPr lang="en-US" sz="1100" kern="0" dirty="0" err="1" smtClean="0">
                <a:solidFill>
                  <a:srgbClr val="444492"/>
                </a:solidFill>
              </a:rPr>
              <a:t>Nombre</a:t>
            </a:r>
            <a:r>
              <a:rPr lang="en-US" sz="1100" kern="0" dirty="0" smtClean="0">
                <a:solidFill>
                  <a:srgbClr val="444492"/>
                </a:solidFill>
              </a:rPr>
              <a:t> </a:t>
            </a:r>
            <a:r>
              <a:rPr lang="en-US" sz="1100" kern="0" dirty="0">
                <a:solidFill>
                  <a:srgbClr val="444492"/>
                </a:solidFill>
              </a:rPr>
              <a:t>de femmes </a:t>
            </a:r>
            <a:r>
              <a:rPr lang="fr-FR" sz="1100" dirty="0">
                <a:solidFill>
                  <a:srgbClr val="444492"/>
                </a:solidFill>
              </a:rPr>
              <a:t>représentées dans les grands événements extérieurs </a:t>
            </a:r>
          </a:p>
          <a:p>
            <a:pPr marL="730250" lvl="2" indent="-207963">
              <a:spcBef>
                <a:spcPct val="20000"/>
              </a:spcBef>
              <a:buClr>
                <a:srgbClr val="BCA36A"/>
              </a:buClr>
              <a:buFont typeface="Verdana" pitchFamily="34" charset="0"/>
              <a:buChar char="●"/>
              <a:defRPr/>
            </a:pPr>
            <a:r>
              <a:rPr lang="fr-FR" sz="1100" dirty="0">
                <a:solidFill>
                  <a:srgbClr val="444492"/>
                </a:solidFill>
              </a:rPr>
              <a:t>% de femmes suivant un programme de leadership</a:t>
            </a:r>
            <a:endParaRPr lang="en-US" sz="1100" dirty="0">
              <a:solidFill>
                <a:srgbClr val="444492"/>
              </a:solidFill>
            </a:endParaRPr>
          </a:p>
          <a:p>
            <a:pPr marL="730250" lvl="2" indent="-207963">
              <a:spcBef>
                <a:spcPct val="20000"/>
              </a:spcBef>
              <a:buClr>
                <a:srgbClr val="BCA36A"/>
              </a:buClr>
              <a:buFont typeface="Verdana" pitchFamily="34" charset="0"/>
              <a:buChar char="●"/>
              <a:defRPr/>
            </a:pPr>
            <a:endParaRPr lang="en-US" sz="1200" dirty="0">
              <a:solidFill>
                <a:srgbClr val="444492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gray">
          <a:xfrm>
            <a:off x="701576" y="3508152"/>
            <a:ext cx="1800225" cy="1223838"/>
          </a:xfrm>
          <a:prstGeom prst="roundRect">
            <a:avLst/>
          </a:prstGeom>
          <a:solidFill>
            <a:srgbClr val="FF5050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marL="0" lvl="1" algn="ctr">
              <a:spcBef>
                <a:spcPct val="20000"/>
              </a:spcBef>
              <a:buClr>
                <a:srgbClr val="444492"/>
              </a:buClr>
              <a:defRPr/>
            </a:pPr>
            <a:r>
              <a:rPr lang="fr-FR" altLang="fr-FR" sz="1400" b="1" dirty="0">
                <a:solidFill>
                  <a:schemeClr val="tx1">
                    <a:lumMod val="75000"/>
                  </a:schemeClr>
                </a:solidFill>
              </a:rPr>
              <a:t>Les Rares : </a:t>
            </a:r>
          </a:p>
          <a:p>
            <a:pPr marL="0" lvl="1" algn="ctr">
              <a:spcBef>
                <a:spcPct val="20000"/>
              </a:spcBef>
              <a:buClr>
                <a:srgbClr val="444492"/>
              </a:buClr>
              <a:defRPr/>
            </a:pPr>
            <a:r>
              <a:rPr lang="fr-FR" altLang="fr-FR" sz="1400" b="1" dirty="0"/>
              <a:t> pour les organisations « matures »</a:t>
            </a:r>
          </a:p>
          <a:p>
            <a:pPr marL="0" lvl="1" algn="ctr">
              <a:spcBef>
                <a:spcPct val="20000"/>
              </a:spcBef>
              <a:buClr>
                <a:srgbClr val="444492"/>
              </a:buClr>
              <a:defRPr/>
            </a:pPr>
            <a:endParaRPr lang="en-US" sz="1400" b="1" kern="0" dirty="0">
              <a:solidFill>
                <a:srgbClr val="FFFFFF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gray">
          <a:xfrm>
            <a:off x="2555776" y="3508152"/>
            <a:ext cx="5997575" cy="1223838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273050" lvl="1" indent="-207963">
              <a:spcBef>
                <a:spcPct val="20000"/>
              </a:spcBef>
              <a:buClr>
                <a:srgbClr val="BCA36A"/>
              </a:buClr>
              <a:buFont typeface="Verdana" pitchFamily="34" charset="0"/>
              <a:buChar char="●"/>
              <a:defRPr/>
            </a:pPr>
            <a:r>
              <a:rPr lang="en-US" sz="1100" b="1" kern="0" dirty="0" err="1">
                <a:solidFill>
                  <a:srgbClr val="444492"/>
                </a:solidFill>
              </a:rPr>
              <a:t>Ceux</a:t>
            </a:r>
            <a:r>
              <a:rPr lang="en-US" sz="1100" b="1" kern="0" dirty="0">
                <a:solidFill>
                  <a:srgbClr val="444492"/>
                </a:solidFill>
              </a:rPr>
              <a:t> qui </a:t>
            </a:r>
            <a:r>
              <a:rPr lang="en-US" sz="1100" b="1" kern="0" dirty="0" err="1">
                <a:solidFill>
                  <a:srgbClr val="444492"/>
                </a:solidFill>
              </a:rPr>
              <a:t>touchent</a:t>
            </a:r>
            <a:r>
              <a:rPr lang="en-US" sz="1100" b="1" kern="0" dirty="0">
                <a:solidFill>
                  <a:srgbClr val="444492"/>
                </a:solidFill>
              </a:rPr>
              <a:t> les </a:t>
            </a:r>
            <a:r>
              <a:rPr lang="en-US" sz="1100" b="1" kern="0" dirty="0" err="1">
                <a:solidFill>
                  <a:srgbClr val="444492"/>
                </a:solidFill>
              </a:rPr>
              <a:t>salaires</a:t>
            </a:r>
            <a:r>
              <a:rPr lang="en-US" sz="1100" b="1" kern="0" dirty="0">
                <a:solidFill>
                  <a:srgbClr val="444492"/>
                </a:solidFill>
              </a:rPr>
              <a:t>, les promotions, la </a:t>
            </a:r>
            <a:r>
              <a:rPr lang="en-US" sz="1100" b="1" kern="0" dirty="0" err="1">
                <a:solidFill>
                  <a:srgbClr val="444492"/>
                </a:solidFill>
              </a:rPr>
              <a:t>mobilité</a:t>
            </a:r>
            <a:endParaRPr lang="en-US" sz="1100" b="1" kern="0" dirty="0">
              <a:solidFill>
                <a:srgbClr val="444492"/>
              </a:solidFill>
            </a:endParaRPr>
          </a:p>
          <a:p>
            <a:pPr marL="730250" lvl="2" indent="-207963">
              <a:spcBef>
                <a:spcPct val="20000"/>
              </a:spcBef>
              <a:buClr>
                <a:srgbClr val="BCA36A"/>
              </a:buClr>
              <a:buFont typeface="Verdana" pitchFamily="34" charset="0"/>
              <a:buChar char="●"/>
              <a:defRPr/>
            </a:pPr>
            <a:r>
              <a:rPr lang="en-US" sz="1100" kern="0" dirty="0" err="1">
                <a:solidFill>
                  <a:srgbClr val="444492"/>
                </a:solidFill>
              </a:rPr>
              <a:t>Salaire</a:t>
            </a:r>
            <a:r>
              <a:rPr lang="en-US" sz="1100" kern="0" dirty="0">
                <a:solidFill>
                  <a:srgbClr val="444492"/>
                </a:solidFill>
              </a:rPr>
              <a:t> </a:t>
            </a:r>
            <a:r>
              <a:rPr lang="en-US" sz="1100" kern="0" dirty="0" err="1">
                <a:solidFill>
                  <a:srgbClr val="444492"/>
                </a:solidFill>
              </a:rPr>
              <a:t>moyen</a:t>
            </a:r>
            <a:r>
              <a:rPr lang="en-US" sz="1100" kern="0" dirty="0">
                <a:solidFill>
                  <a:srgbClr val="444492"/>
                </a:solidFill>
              </a:rPr>
              <a:t> </a:t>
            </a:r>
            <a:r>
              <a:rPr lang="en-US" sz="1100" kern="0" dirty="0" err="1">
                <a:solidFill>
                  <a:srgbClr val="444492"/>
                </a:solidFill>
              </a:rPr>
              <a:t>en</a:t>
            </a:r>
            <a:r>
              <a:rPr lang="en-US" sz="1100" kern="0" dirty="0">
                <a:solidFill>
                  <a:srgbClr val="444492"/>
                </a:solidFill>
              </a:rPr>
              <a:t> </a:t>
            </a:r>
            <a:r>
              <a:rPr lang="en-US" sz="1100" kern="0" dirty="0" err="1">
                <a:solidFill>
                  <a:srgbClr val="444492"/>
                </a:solidFill>
              </a:rPr>
              <a:t>fonction</a:t>
            </a:r>
            <a:r>
              <a:rPr lang="en-US" sz="1100" kern="0" dirty="0">
                <a:solidFill>
                  <a:srgbClr val="444492"/>
                </a:solidFill>
              </a:rPr>
              <a:t> des positions / métiers, repartition bonus H/F</a:t>
            </a:r>
          </a:p>
          <a:p>
            <a:pPr marL="730250" lvl="2" indent="-207963">
              <a:spcBef>
                <a:spcPct val="20000"/>
              </a:spcBef>
              <a:buClr>
                <a:srgbClr val="BCA36A"/>
              </a:buClr>
              <a:buFont typeface="Verdana" pitchFamily="34" charset="0"/>
              <a:buChar char="●"/>
              <a:defRPr/>
            </a:pPr>
            <a:r>
              <a:rPr lang="en-US" sz="1100" kern="0" dirty="0" err="1">
                <a:solidFill>
                  <a:srgbClr val="444492"/>
                </a:solidFill>
              </a:rPr>
              <a:t>Taux</a:t>
            </a:r>
            <a:r>
              <a:rPr lang="en-US" sz="1100" kern="0" dirty="0">
                <a:solidFill>
                  <a:srgbClr val="444492"/>
                </a:solidFill>
              </a:rPr>
              <a:t> de promotion</a:t>
            </a:r>
          </a:p>
          <a:p>
            <a:pPr marL="730250" lvl="2" indent="-207963">
              <a:spcBef>
                <a:spcPct val="20000"/>
              </a:spcBef>
              <a:buClr>
                <a:srgbClr val="BCA36A"/>
              </a:buClr>
              <a:buFont typeface="Verdana" pitchFamily="34" charset="0"/>
              <a:buChar char="●"/>
              <a:defRPr/>
            </a:pPr>
            <a:r>
              <a:rPr lang="en-US" sz="1100" kern="0" dirty="0" err="1" smtClean="0">
                <a:solidFill>
                  <a:srgbClr val="444492"/>
                </a:solidFill>
              </a:rPr>
              <a:t>Nombre</a:t>
            </a:r>
            <a:r>
              <a:rPr lang="en-US" sz="1100" kern="0" dirty="0" smtClean="0">
                <a:solidFill>
                  <a:srgbClr val="444492"/>
                </a:solidFill>
              </a:rPr>
              <a:t> </a:t>
            </a:r>
            <a:r>
              <a:rPr lang="en-US" sz="1100" kern="0" dirty="0" err="1">
                <a:solidFill>
                  <a:srgbClr val="444492"/>
                </a:solidFill>
              </a:rPr>
              <a:t>moyen</a:t>
            </a:r>
            <a:r>
              <a:rPr lang="en-US" sz="1100" kern="0" dirty="0">
                <a:solidFill>
                  <a:srgbClr val="444492"/>
                </a:solidFill>
              </a:rPr>
              <a:t> </a:t>
            </a:r>
            <a:r>
              <a:rPr lang="en-US" sz="1100" kern="0" dirty="0" err="1" smtClean="0">
                <a:solidFill>
                  <a:srgbClr val="444492"/>
                </a:solidFill>
              </a:rPr>
              <a:t>d’heures</a:t>
            </a:r>
            <a:r>
              <a:rPr lang="en-US" sz="1100" kern="0" dirty="0" smtClean="0">
                <a:solidFill>
                  <a:srgbClr val="444492"/>
                </a:solidFill>
              </a:rPr>
              <a:t> </a:t>
            </a:r>
            <a:r>
              <a:rPr lang="en-US" sz="1100" kern="0" dirty="0">
                <a:solidFill>
                  <a:srgbClr val="444492"/>
                </a:solidFill>
              </a:rPr>
              <a:t>de formation  </a:t>
            </a:r>
          </a:p>
          <a:p>
            <a:pPr marL="730250" lvl="2" indent="-207963">
              <a:spcBef>
                <a:spcPct val="20000"/>
              </a:spcBef>
              <a:buClr>
                <a:srgbClr val="BCA36A"/>
              </a:buClr>
              <a:buFont typeface="Verdana" pitchFamily="34" charset="0"/>
              <a:buChar char="●"/>
              <a:defRPr/>
            </a:pPr>
            <a:r>
              <a:rPr lang="en-US" sz="1100" kern="0" dirty="0" err="1" smtClean="0">
                <a:solidFill>
                  <a:srgbClr val="444492"/>
                </a:solidFill>
              </a:rPr>
              <a:t>Nombre</a:t>
            </a:r>
            <a:r>
              <a:rPr lang="en-US" sz="1100" kern="0" dirty="0" smtClean="0">
                <a:solidFill>
                  <a:srgbClr val="444492"/>
                </a:solidFill>
              </a:rPr>
              <a:t> </a:t>
            </a:r>
            <a:r>
              <a:rPr lang="en-US" sz="1100" kern="0" dirty="0">
                <a:solidFill>
                  <a:srgbClr val="444492"/>
                </a:solidFill>
              </a:rPr>
              <a:t>de “high potential” – H/F</a:t>
            </a:r>
          </a:p>
          <a:p>
            <a:pPr marL="730250" lvl="2" indent="-207963">
              <a:spcBef>
                <a:spcPct val="20000"/>
              </a:spcBef>
              <a:buClr>
                <a:srgbClr val="BCA36A"/>
              </a:buClr>
              <a:buFont typeface="Verdana" pitchFamily="34" charset="0"/>
              <a:buChar char="●"/>
              <a:defRPr/>
            </a:pPr>
            <a:r>
              <a:rPr lang="en-US" sz="1100" kern="0" dirty="0" err="1" smtClean="0">
                <a:solidFill>
                  <a:srgbClr val="444492"/>
                </a:solidFill>
              </a:rPr>
              <a:t>Nombre</a:t>
            </a:r>
            <a:r>
              <a:rPr lang="en-US" sz="1100" kern="0" dirty="0" smtClean="0">
                <a:solidFill>
                  <a:srgbClr val="444492"/>
                </a:solidFill>
              </a:rPr>
              <a:t> </a:t>
            </a:r>
            <a:r>
              <a:rPr lang="en-US" sz="1100" kern="0" dirty="0">
                <a:solidFill>
                  <a:srgbClr val="444492"/>
                </a:solidFill>
              </a:rPr>
              <a:t>de femmes </a:t>
            </a:r>
            <a:r>
              <a:rPr lang="en-US" sz="1100" kern="0" dirty="0" err="1">
                <a:solidFill>
                  <a:srgbClr val="444492"/>
                </a:solidFill>
              </a:rPr>
              <a:t>en</a:t>
            </a:r>
            <a:r>
              <a:rPr lang="en-US" sz="1100" kern="0" dirty="0">
                <a:solidFill>
                  <a:srgbClr val="444492"/>
                </a:solidFill>
              </a:rPr>
              <a:t> short list de </a:t>
            </a:r>
            <a:r>
              <a:rPr lang="en-US" sz="1100" kern="0" dirty="0" err="1">
                <a:solidFill>
                  <a:srgbClr val="444492"/>
                </a:solidFill>
              </a:rPr>
              <a:t>recrutement</a:t>
            </a:r>
            <a:endParaRPr lang="en-US" sz="1100" kern="0" dirty="0">
              <a:solidFill>
                <a:srgbClr val="444492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gray">
          <a:xfrm>
            <a:off x="701576" y="987575"/>
            <a:ext cx="1800225" cy="1008112"/>
          </a:xfrm>
          <a:prstGeom prst="roundRect">
            <a:avLst/>
          </a:prstGeom>
          <a:solidFill>
            <a:srgbClr val="FF5050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36000" anchor="ctr"/>
          <a:lstStyle/>
          <a:p>
            <a:pPr marL="0" lvl="1" algn="ctr">
              <a:spcBef>
                <a:spcPct val="20000"/>
              </a:spcBef>
              <a:buClr>
                <a:srgbClr val="444492"/>
              </a:buClr>
              <a:defRPr/>
            </a:pPr>
            <a:r>
              <a:rPr lang="fr-FR" altLang="fr-FR" sz="1400" b="1" kern="0" dirty="0">
                <a:solidFill>
                  <a:schemeClr val="tx1">
                    <a:lumMod val="75000"/>
                  </a:schemeClr>
                </a:solidFill>
              </a:rPr>
              <a:t>Les Incontournables:</a:t>
            </a:r>
          </a:p>
          <a:p>
            <a:pPr marL="0" lvl="1" algn="ctr">
              <a:spcBef>
                <a:spcPct val="20000"/>
              </a:spcBef>
              <a:buClr>
                <a:srgbClr val="444492"/>
              </a:buClr>
              <a:defRPr/>
            </a:pPr>
            <a:r>
              <a:rPr lang="fr-FR" altLang="fr-FR" sz="1400" b="1" kern="0" dirty="0">
                <a:solidFill>
                  <a:srgbClr val="FFFFFF"/>
                </a:solidFill>
              </a:rPr>
              <a:t> le minimum requis pour tous</a:t>
            </a:r>
          </a:p>
        </p:txBody>
      </p:sp>
      <p:sp>
        <p:nvSpPr>
          <p:cNvPr id="10" name="Rounded Rectangle 9"/>
          <p:cNvSpPr/>
          <p:nvPr/>
        </p:nvSpPr>
        <p:spPr bwMode="gray">
          <a:xfrm>
            <a:off x="2555776" y="987575"/>
            <a:ext cx="5997575" cy="1008112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273050" lvl="1" indent="-207963">
              <a:spcBef>
                <a:spcPct val="20000"/>
              </a:spcBef>
              <a:buClr>
                <a:srgbClr val="BCA36A"/>
              </a:buClr>
              <a:buFont typeface="Verdana" pitchFamily="34" charset="0"/>
              <a:buChar char="●"/>
              <a:defRPr/>
            </a:pPr>
            <a:r>
              <a:rPr lang="en-US" sz="1100" b="1" kern="0" dirty="0" err="1">
                <a:solidFill>
                  <a:srgbClr val="444492"/>
                </a:solidFill>
              </a:rPr>
              <a:t>Demandé</a:t>
            </a:r>
            <a:r>
              <a:rPr lang="en-US" sz="1100" b="1" kern="0" dirty="0">
                <a:solidFill>
                  <a:srgbClr val="444492"/>
                </a:solidFill>
              </a:rPr>
              <a:t> par la </a:t>
            </a:r>
            <a:r>
              <a:rPr lang="en-US" sz="1100" b="1" kern="0" dirty="0" err="1">
                <a:solidFill>
                  <a:srgbClr val="444492"/>
                </a:solidFill>
              </a:rPr>
              <a:t>législation</a:t>
            </a:r>
            <a:endParaRPr lang="en-US" sz="1100" b="1" kern="0" dirty="0">
              <a:solidFill>
                <a:srgbClr val="444492"/>
              </a:solidFill>
            </a:endParaRPr>
          </a:p>
          <a:p>
            <a:pPr marL="273050" lvl="1" indent="-207963">
              <a:spcBef>
                <a:spcPct val="20000"/>
              </a:spcBef>
              <a:buClr>
                <a:srgbClr val="BCA36A"/>
              </a:buClr>
              <a:buFont typeface="Verdana" pitchFamily="34" charset="0"/>
              <a:buChar char="●"/>
              <a:defRPr/>
            </a:pPr>
            <a:r>
              <a:rPr lang="en-US" sz="1100" b="1" kern="0" dirty="0" err="1">
                <a:solidFill>
                  <a:srgbClr val="444492"/>
                </a:solidFill>
              </a:rPr>
              <a:t>Suivi</a:t>
            </a:r>
            <a:r>
              <a:rPr lang="en-US" sz="1100" b="1" kern="0" dirty="0">
                <a:solidFill>
                  <a:srgbClr val="444492"/>
                </a:solidFill>
              </a:rPr>
              <a:t> </a:t>
            </a:r>
            <a:r>
              <a:rPr lang="en-US" sz="1100" b="1" kern="0" dirty="0" err="1">
                <a:solidFill>
                  <a:srgbClr val="444492"/>
                </a:solidFill>
              </a:rPr>
              <a:t>dans</a:t>
            </a:r>
            <a:r>
              <a:rPr lang="en-US" sz="1100" b="1" kern="0" dirty="0">
                <a:solidFill>
                  <a:srgbClr val="444492"/>
                </a:solidFill>
              </a:rPr>
              <a:t> les rapports financiers, </a:t>
            </a:r>
            <a:r>
              <a:rPr lang="en-US" sz="1100" b="1" kern="0" dirty="0" err="1">
                <a:solidFill>
                  <a:srgbClr val="444492"/>
                </a:solidFill>
              </a:rPr>
              <a:t>sociaux</a:t>
            </a:r>
            <a:endParaRPr lang="en-US" sz="1100" b="1" kern="0" dirty="0">
              <a:solidFill>
                <a:srgbClr val="444492"/>
              </a:solidFill>
            </a:endParaRPr>
          </a:p>
          <a:p>
            <a:pPr marL="730250" lvl="2" indent="-207963">
              <a:spcBef>
                <a:spcPct val="20000"/>
              </a:spcBef>
              <a:buClr>
                <a:srgbClr val="BCA36A"/>
              </a:buClr>
              <a:buFont typeface="Verdana" pitchFamily="34" charset="0"/>
              <a:buChar char="●"/>
              <a:defRPr/>
            </a:pPr>
            <a:r>
              <a:rPr lang="en-US" sz="1100" kern="0" dirty="0">
                <a:solidFill>
                  <a:srgbClr val="444492"/>
                </a:solidFill>
              </a:rPr>
              <a:t>% de femmes</a:t>
            </a:r>
          </a:p>
          <a:p>
            <a:pPr marL="730250" lvl="2" indent="-207963">
              <a:spcBef>
                <a:spcPct val="20000"/>
              </a:spcBef>
              <a:buClr>
                <a:srgbClr val="BCA36A"/>
              </a:buClr>
              <a:buFont typeface="Verdana" pitchFamily="34" charset="0"/>
              <a:buChar char="●"/>
              <a:defRPr/>
            </a:pPr>
            <a:r>
              <a:rPr lang="en-US" sz="1100" kern="0" dirty="0">
                <a:solidFill>
                  <a:srgbClr val="444492"/>
                </a:solidFill>
              </a:rPr>
              <a:t>% de </a:t>
            </a:r>
            <a:r>
              <a:rPr lang="en-US" sz="1100" kern="0" dirty="0" err="1">
                <a:solidFill>
                  <a:srgbClr val="444492"/>
                </a:solidFill>
              </a:rPr>
              <a:t>recrutements</a:t>
            </a:r>
            <a:r>
              <a:rPr lang="en-US" sz="1100" kern="0" dirty="0">
                <a:solidFill>
                  <a:srgbClr val="444492"/>
                </a:solidFill>
              </a:rPr>
              <a:t> </a:t>
            </a:r>
            <a:r>
              <a:rPr lang="en-US" sz="1100" kern="0" dirty="0" err="1">
                <a:solidFill>
                  <a:srgbClr val="444492"/>
                </a:solidFill>
              </a:rPr>
              <a:t>féminins</a:t>
            </a:r>
            <a:endParaRPr lang="en-US" sz="1100" kern="0" dirty="0">
              <a:solidFill>
                <a:srgbClr val="444492"/>
              </a:solidFill>
            </a:endParaRPr>
          </a:p>
          <a:p>
            <a:pPr marL="730250" lvl="2" indent="-207963">
              <a:spcBef>
                <a:spcPct val="20000"/>
              </a:spcBef>
              <a:buClr>
                <a:srgbClr val="BCA36A"/>
              </a:buClr>
              <a:buFont typeface="Verdana" pitchFamily="34" charset="0"/>
              <a:buChar char="●"/>
              <a:defRPr/>
            </a:pPr>
            <a:r>
              <a:rPr lang="en-US" sz="1100" kern="0" dirty="0">
                <a:solidFill>
                  <a:srgbClr val="444492"/>
                </a:solidFill>
              </a:rPr>
              <a:t>% de femmes par métier</a:t>
            </a:r>
          </a:p>
        </p:txBody>
      </p:sp>
    </p:spTree>
    <p:extLst>
      <p:ext uri="{BB962C8B-B14F-4D97-AF65-F5344CB8AC3E}">
        <p14:creationId xmlns:p14="http://schemas.microsoft.com/office/powerpoint/2010/main" val="337210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fr-FR" sz="3600" dirty="0"/>
              <a:t>Les méthodologies de mise en place des KPI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075240" cy="3394075"/>
          </a:xfrm>
        </p:spPr>
        <p:txBody>
          <a:bodyPr>
            <a:normAutofit fontScale="85000" lnSpcReduction="20000"/>
          </a:bodyPr>
          <a:lstStyle/>
          <a:p>
            <a:r>
              <a:rPr lang="fr-FR" altLang="fr-FR" dirty="0"/>
              <a:t>Par un </a:t>
            </a:r>
            <a:r>
              <a:rPr lang="fr-FR" altLang="fr-FR" b="1" dirty="0"/>
              <a:t>réseau interne</a:t>
            </a:r>
            <a:r>
              <a:rPr lang="fr-FR" altLang="fr-FR" dirty="0"/>
              <a:t>, qui est force de propositions</a:t>
            </a:r>
          </a:p>
          <a:p>
            <a:pPr lvl="1"/>
            <a:r>
              <a:rPr lang="fr-FR" altLang="fr-FR" dirty="0"/>
              <a:t>Restreint aux femmes ou pas  </a:t>
            </a:r>
          </a:p>
          <a:p>
            <a:pPr lvl="1"/>
            <a:r>
              <a:rPr lang="fr-FR" altLang="fr-FR" dirty="0"/>
              <a:t>Indépendant ou non de la DRH</a:t>
            </a:r>
          </a:p>
          <a:p>
            <a:pPr lvl="1"/>
            <a:endParaRPr lang="fr-FR" altLang="fr-FR" dirty="0"/>
          </a:p>
          <a:p>
            <a:r>
              <a:rPr lang="fr-FR" altLang="fr-FR" dirty="0"/>
              <a:t>Par les </a:t>
            </a:r>
            <a:r>
              <a:rPr lang="fr-FR" altLang="fr-FR" b="1" dirty="0"/>
              <a:t>instances internes institutionnelles</a:t>
            </a:r>
            <a:r>
              <a:rPr lang="fr-FR" altLang="fr-FR" dirty="0"/>
              <a:t>, qui vont pousser également la mise en place de réseaux</a:t>
            </a:r>
          </a:p>
          <a:p>
            <a:pPr lvl="1"/>
            <a:r>
              <a:rPr lang="fr-FR" altLang="fr-FR" dirty="0"/>
              <a:t>Direction RSE</a:t>
            </a:r>
          </a:p>
          <a:p>
            <a:pPr lvl="1"/>
            <a:r>
              <a:rPr lang="fr-FR" altLang="fr-FR" dirty="0"/>
              <a:t>DRH</a:t>
            </a:r>
          </a:p>
          <a:p>
            <a:pPr lvl="1"/>
            <a:endParaRPr lang="fr-FR" altLang="fr-FR" dirty="0"/>
          </a:p>
          <a:p>
            <a:r>
              <a:rPr lang="fr-FR" altLang="fr-FR" b="1" dirty="0"/>
              <a:t>Par un </a:t>
            </a:r>
            <a:r>
              <a:rPr lang="fr-FR" altLang="fr-FR" b="1" dirty="0" smtClean="0"/>
              <a:t>mixte </a:t>
            </a:r>
            <a:r>
              <a:rPr lang="fr-FR" altLang="fr-FR" b="1" dirty="0"/>
              <a:t>des 2</a:t>
            </a:r>
          </a:p>
          <a:p>
            <a:pPr lvl="1"/>
            <a:endParaRPr lang="fr-FR" alt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27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dirty="0"/>
              <a:t>Les facteurs de réussite</a:t>
            </a:r>
            <a:endParaRPr lang="en-US" dirty="0"/>
          </a:p>
        </p:txBody>
      </p:sp>
      <p:grpSp>
        <p:nvGrpSpPr>
          <p:cNvPr id="5" name="Gruppieren 30"/>
          <p:cNvGrpSpPr>
            <a:grpSpLocks/>
          </p:cNvGrpSpPr>
          <p:nvPr/>
        </p:nvGrpSpPr>
        <p:grpSpPr bwMode="auto">
          <a:xfrm rot="336188">
            <a:off x="178506" y="3277131"/>
            <a:ext cx="3157538" cy="1812925"/>
            <a:chOff x="2595861" y="3990166"/>
            <a:chExt cx="2102577" cy="2783421"/>
          </a:xfrm>
        </p:grpSpPr>
        <p:grpSp>
          <p:nvGrpSpPr>
            <p:cNvPr id="6" name="Gruppieren 31"/>
            <p:cNvGrpSpPr>
              <a:grpSpLocks/>
            </p:cNvGrpSpPr>
            <p:nvPr/>
          </p:nvGrpSpPr>
          <p:grpSpPr bwMode="auto">
            <a:xfrm rot="20983551" flipH="1">
              <a:off x="2595861" y="4214983"/>
              <a:ext cx="2102577" cy="2558604"/>
              <a:chOff x="4821943" y="4923052"/>
              <a:chExt cx="1171733" cy="1425872"/>
            </a:xfrm>
          </p:grpSpPr>
          <p:pic>
            <p:nvPicPr>
              <p:cNvPr id="8" name="Picture 8" descr="C:\Users\Mike\Desktop\schatten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21943" y="4926148"/>
                <a:ext cx="1171733" cy="1198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Freeform 6"/>
              <p:cNvSpPr>
                <a:spLocks/>
              </p:cNvSpPr>
              <p:nvPr/>
            </p:nvSpPr>
            <p:spPr bwMode="gray">
              <a:xfrm>
                <a:off x="4865198" y="4923052"/>
                <a:ext cx="1017387" cy="14258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09" y="1"/>
                  </a:cxn>
                  <a:cxn ang="0">
                    <a:pos x="1209" y="760"/>
                  </a:cxn>
                  <a:cxn ang="0">
                    <a:pos x="1191" y="1025"/>
                  </a:cxn>
                  <a:cxn ang="0">
                    <a:pos x="1164" y="1125"/>
                  </a:cxn>
                  <a:cxn ang="0">
                    <a:pos x="1142" y="1125"/>
                  </a:cxn>
                  <a:cxn ang="0">
                    <a:pos x="842" y="1208"/>
                  </a:cxn>
                  <a:cxn ang="0">
                    <a:pos x="0" y="1230"/>
                  </a:cxn>
                  <a:cxn ang="0">
                    <a:pos x="0" y="0"/>
                  </a:cxn>
                </a:cxnLst>
                <a:rect l="0" t="0" r="r" b="b"/>
                <a:pathLst>
                  <a:path w="1209" h="1250">
                    <a:moveTo>
                      <a:pt x="0" y="0"/>
                    </a:moveTo>
                    <a:cubicBezTo>
                      <a:pt x="1209" y="1"/>
                      <a:pt x="1209" y="1"/>
                      <a:pt x="1209" y="1"/>
                    </a:cubicBezTo>
                    <a:cubicBezTo>
                      <a:pt x="1209" y="1"/>
                      <a:pt x="1209" y="653"/>
                      <a:pt x="1209" y="760"/>
                    </a:cubicBezTo>
                    <a:cubicBezTo>
                      <a:pt x="1209" y="868"/>
                      <a:pt x="1208" y="943"/>
                      <a:pt x="1191" y="1025"/>
                    </a:cubicBezTo>
                    <a:cubicBezTo>
                      <a:pt x="1173" y="1107"/>
                      <a:pt x="1164" y="1125"/>
                      <a:pt x="1164" y="1125"/>
                    </a:cubicBezTo>
                    <a:cubicBezTo>
                      <a:pt x="1164" y="1125"/>
                      <a:pt x="1152" y="1122"/>
                      <a:pt x="1142" y="1125"/>
                    </a:cubicBezTo>
                    <a:cubicBezTo>
                      <a:pt x="1131" y="1128"/>
                      <a:pt x="1077" y="1165"/>
                      <a:pt x="842" y="1208"/>
                    </a:cubicBezTo>
                    <a:cubicBezTo>
                      <a:pt x="608" y="1250"/>
                      <a:pt x="262" y="1236"/>
                      <a:pt x="0" y="123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2D07A"/>
                  </a:gs>
                  <a:gs pos="70000">
                    <a:srgbClr val="F1F17B"/>
                  </a:gs>
                  <a:gs pos="100000">
                    <a:srgbClr val="F8F6A8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eaLnBrk="1" hangingPunct="1">
                  <a:spcAft>
                    <a:spcPts val="600"/>
                  </a:spcAft>
                  <a:defRPr/>
                </a:pPr>
                <a:r>
                  <a:rPr lang="fr-FR" altLang="fr-FR" sz="1600" b="1" dirty="0"/>
                  <a:t>Accès aisé du réseau aux données et avoir les moyens de les analyser</a:t>
                </a:r>
              </a:p>
            </p:txBody>
          </p:sp>
        </p:grpSp>
        <p:pic>
          <p:nvPicPr>
            <p:cNvPr id="7" name="Picture 4" descr="Tessafilm_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63" b="90001"/>
            <a:stretch>
              <a:fillRect/>
            </a:stretch>
          </p:blipFill>
          <p:spPr bwMode="gray">
            <a:xfrm rot="-856738">
              <a:off x="2893422" y="3990166"/>
              <a:ext cx="1180187" cy="459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uppieren 30"/>
          <p:cNvGrpSpPr>
            <a:grpSpLocks/>
          </p:cNvGrpSpPr>
          <p:nvPr/>
        </p:nvGrpSpPr>
        <p:grpSpPr bwMode="auto">
          <a:xfrm rot="550821">
            <a:off x="14650" y="858071"/>
            <a:ext cx="2730500" cy="1374775"/>
            <a:chOff x="2560245" y="3953378"/>
            <a:chExt cx="2102577" cy="2421538"/>
          </a:xfrm>
        </p:grpSpPr>
        <p:grpSp>
          <p:nvGrpSpPr>
            <p:cNvPr id="11" name="Gruppieren 31"/>
            <p:cNvGrpSpPr>
              <a:grpSpLocks/>
            </p:cNvGrpSpPr>
            <p:nvPr/>
          </p:nvGrpSpPr>
          <p:grpSpPr bwMode="auto">
            <a:xfrm rot="20983551" flipH="1">
              <a:off x="2560245" y="4220661"/>
              <a:ext cx="2102577" cy="2154255"/>
              <a:chOff x="4821943" y="4924425"/>
              <a:chExt cx="1171733" cy="1200533"/>
            </a:xfrm>
          </p:grpSpPr>
          <p:pic>
            <p:nvPicPr>
              <p:cNvPr id="13" name="Picture 8" descr="C:\Users\Mike\Desktop\schatten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21943" y="4926148"/>
                <a:ext cx="1171733" cy="1198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Freeform 6"/>
              <p:cNvSpPr>
                <a:spLocks/>
              </p:cNvSpPr>
              <p:nvPr/>
            </p:nvSpPr>
            <p:spPr bwMode="gray">
              <a:xfrm>
                <a:off x="4862196" y="4924425"/>
                <a:ext cx="1017387" cy="10519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09" y="1"/>
                  </a:cxn>
                  <a:cxn ang="0">
                    <a:pos x="1209" y="760"/>
                  </a:cxn>
                  <a:cxn ang="0">
                    <a:pos x="1191" y="1025"/>
                  </a:cxn>
                  <a:cxn ang="0">
                    <a:pos x="1164" y="1125"/>
                  </a:cxn>
                  <a:cxn ang="0">
                    <a:pos x="1142" y="1125"/>
                  </a:cxn>
                  <a:cxn ang="0">
                    <a:pos x="842" y="1208"/>
                  </a:cxn>
                  <a:cxn ang="0">
                    <a:pos x="0" y="1230"/>
                  </a:cxn>
                  <a:cxn ang="0">
                    <a:pos x="0" y="0"/>
                  </a:cxn>
                </a:cxnLst>
                <a:rect l="0" t="0" r="r" b="b"/>
                <a:pathLst>
                  <a:path w="1209" h="1250">
                    <a:moveTo>
                      <a:pt x="0" y="0"/>
                    </a:moveTo>
                    <a:cubicBezTo>
                      <a:pt x="1209" y="1"/>
                      <a:pt x="1209" y="1"/>
                      <a:pt x="1209" y="1"/>
                    </a:cubicBezTo>
                    <a:cubicBezTo>
                      <a:pt x="1209" y="1"/>
                      <a:pt x="1209" y="653"/>
                      <a:pt x="1209" y="760"/>
                    </a:cubicBezTo>
                    <a:cubicBezTo>
                      <a:pt x="1209" y="868"/>
                      <a:pt x="1208" y="943"/>
                      <a:pt x="1191" y="1025"/>
                    </a:cubicBezTo>
                    <a:cubicBezTo>
                      <a:pt x="1173" y="1107"/>
                      <a:pt x="1164" y="1125"/>
                      <a:pt x="1164" y="1125"/>
                    </a:cubicBezTo>
                    <a:cubicBezTo>
                      <a:pt x="1164" y="1125"/>
                      <a:pt x="1152" y="1122"/>
                      <a:pt x="1142" y="1125"/>
                    </a:cubicBezTo>
                    <a:cubicBezTo>
                      <a:pt x="1131" y="1128"/>
                      <a:pt x="1077" y="1165"/>
                      <a:pt x="842" y="1208"/>
                    </a:cubicBezTo>
                    <a:cubicBezTo>
                      <a:pt x="608" y="1250"/>
                      <a:pt x="262" y="1236"/>
                      <a:pt x="0" y="123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40000"/>
                      <a:lumOff val="60000"/>
                    </a:schemeClr>
                  </a:gs>
                  <a:gs pos="70000">
                    <a:schemeClr val="tx1">
                      <a:lumMod val="40000"/>
                      <a:lumOff val="60000"/>
                    </a:schemeClr>
                  </a:gs>
                  <a:gs pos="100000">
                    <a:schemeClr val="tx1">
                      <a:lumMod val="40000"/>
                      <a:lumOff val="6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lvl="1">
                  <a:spcBef>
                    <a:spcPct val="20000"/>
                  </a:spcBef>
                  <a:buClr>
                    <a:srgbClr val="444492"/>
                  </a:buClr>
                  <a:defRPr/>
                </a:pPr>
                <a:endParaRPr lang="en-US" sz="1200" b="1" dirty="0">
                  <a:solidFill>
                    <a:schemeClr val="bg1"/>
                  </a:solidFill>
                </a:endParaRPr>
              </a:p>
              <a:p>
                <a:pPr eaLnBrk="1" hangingPunct="1">
                  <a:spcAft>
                    <a:spcPts val="600"/>
                  </a:spcAft>
                  <a:defRPr/>
                </a:pPr>
                <a:r>
                  <a:rPr lang="fr-FR" altLang="fr-FR" sz="1600" b="1" dirty="0" err="1">
                    <a:solidFill>
                      <a:schemeClr val="bg1"/>
                    </a:solidFill>
                  </a:rPr>
                  <a:t>Sponsorship</a:t>
                </a:r>
                <a:r>
                  <a:rPr lang="fr-FR" altLang="fr-FR" sz="1600" b="1" dirty="0">
                    <a:solidFill>
                      <a:schemeClr val="bg1"/>
                    </a:solidFill>
                  </a:rPr>
                  <a:t> du DRH ou mieux du CEO</a:t>
                </a:r>
              </a:p>
              <a:p>
                <a:pPr marL="171450" lvl="1" indent="-171450">
                  <a:spcBef>
                    <a:spcPct val="20000"/>
                  </a:spcBef>
                  <a:buClr>
                    <a:srgbClr val="444492"/>
                  </a:buClr>
                  <a:buFont typeface="Arial" panose="020B0604020202020204" pitchFamily="34" charset="0"/>
                  <a:buChar char="•"/>
                  <a:defRPr/>
                </a:pP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4" descr="Tessafilm_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63" b="90001"/>
            <a:stretch>
              <a:fillRect/>
            </a:stretch>
          </p:blipFill>
          <p:spPr bwMode="gray">
            <a:xfrm rot="-856738">
              <a:off x="2892508" y="3953378"/>
              <a:ext cx="1180187" cy="459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uppieren 30"/>
          <p:cNvGrpSpPr>
            <a:grpSpLocks/>
          </p:cNvGrpSpPr>
          <p:nvPr/>
        </p:nvGrpSpPr>
        <p:grpSpPr bwMode="auto">
          <a:xfrm rot="336188">
            <a:off x="123055" y="2111181"/>
            <a:ext cx="2522537" cy="1331912"/>
            <a:chOff x="2560245" y="3953378"/>
            <a:chExt cx="2102577" cy="2421538"/>
          </a:xfrm>
        </p:grpSpPr>
        <p:grpSp>
          <p:nvGrpSpPr>
            <p:cNvPr id="16" name="Gruppieren 31"/>
            <p:cNvGrpSpPr>
              <a:grpSpLocks/>
            </p:cNvGrpSpPr>
            <p:nvPr/>
          </p:nvGrpSpPr>
          <p:grpSpPr bwMode="auto">
            <a:xfrm rot="20983551" flipH="1">
              <a:off x="2560245" y="4220661"/>
              <a:ext cx="2102577" cy="2154255"/>
              <a:chOff x="4821943" y="4924425"/>
              <a:chExt cx="1171733" cy="1200533"/>
            </a:xfrm>
          </p:grpSpPr>
          <p:pic>
            <p:nvPicPr>
              <p:cNvPr id="18" name="Picture 8" descr="C:\Users\Mike\Desktop\schatten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21943" y="4926148"/>
                <a:ext cx="1171733" cy="1198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Freeform 6"/>
              <p:cNvSpPr>
                <a:spLocks/>
              </p:cNvSpPr>
              <p:nvPr/>
            </p:nvSpPr>
            <p:spPr bwMode="gray">
              <a:xfrm>
                <a:off x="4862196" y="4924425"/>
                <a:ext cx="1017387" cy="1051941"/>
              </a:xfrm>
              <a:custGeom>
                <a:avLst/>
                <a:gdLst>
                  <a:gd name="T0" fmla="*/ 0 w 1209"/>
                  <a:gd name="T1" fmla="*/ 0 h 1250"/>
                  <a:gd name="T2" fmla="*/ 2147483647 w 1209"/>
                  <a:gd name="T3" fmla="*/ 596313374 h 1250"/>
                  <a:gd name="T4" fmla="*/ 2147483647 w 1209"/>
                  <a:gd name="T5" fmla="*/ 2147483647 h 1250"/>
                  <a:gd name="T6" fmla="*/ 2147483647 w 1209"/>
                  <a:gd name="T7" fmla="*/ 2147483647 h 1250"/>
                  <a:gd name="T8" fmla="*/ 2147483647 w 1209"/>
                  <a:gd name="T9" fmla="*/ 2147483647 h 1250"/>
                  <a:gd name="T10" fmla="*/ 2147483647 w 1209"/>
                  <a:gd name="T11" fmla="*/ 2147483647 h 1250"/>
                  <a:gd name="T12" fmla="*/ 2147483647 w 1209"/>
                  <a:gd name="T13" fmla="*/ 2147483647 h 1250"/>
                  <a:gd name="T14" fmla="*/ 0 w 1209"/>
                  <a:gd name="T15" fmla="*/ 2147483647 h 1250"/>
                  <a:gd name="T16" fmla="*/ 0 w 1209"/>
                  <a:gd name="T17" fmla="*/ 0 h 12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09"/>
                  <a:gd name="T28" fmla="*/ 0 h 1250"/>
                  <a:gd name="T29" fmla="*/ 1209 w 1209"/>
                  <a:gd name="T30" fmla="*/ 1250 h 12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09" h="1250">
                    <a:moveTo>
                      <a:pt x="0" y="0"/>
                    </a:moveTo>
                    <a:cubicBezTo>
                      <a:pt x="1209" y="1"/>
                      <a:pt x="1209" y="1"/>
                      <a:pt x="1209" y="1"/>
                    </a:cubicBezTo>
                    <a:cubicBezTo>
                      <a:pt x="1209" y="1"/>
                      <a:pt x="1209" y="653"/>
                      <a:pt x="1209" y="760"/>
                    </a:cubicBezTo>
                    <a:cubicBezTo>
                      <a:pt x="1209" y="868"/>
                      <a:pt x="1208" y="943"/>
                      <a:pt x="1191" y="1025"/>
                    </a:cubicBezTo>
                    <a:cubicBezTo>
                      <a:pt x="1173" y="1107"/>
                      <a:pt x="1164" y="1125"/>
                      <a:pt x="1164" y="1125"/>
                    </a:cubicBezTo>
                    <a:cubicBezTo>
                      <a:pt x="1164" y="1125"/>
                      <a:pt x="1152" y="1122"/>
                      <a:pt x="1142" y="1125"/>
                    </a:cubicBezTo>
                    <a:cubicBezTo>
                      <a:pt x="1131" y="1128"/>
                      <a:pt x="1077" y="1165"/>
                      <a:pt x="842" y="1208"/>
                    </a:cubicBezTo>
                    <a:cubicBezTo>
                      <a:pt x="608" y="1250"/>
                      <a:pt x="262" y="1236"/>
                      <a:pt x="0" y="123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130000"/>
                  <a:buFont typeface="Verdana" panose="020B0604030504040204" pitchFamily="34" charset="0"/>
                  <a:buChar char="●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spcBef>
                    <a:spcPct val="20000"/>
                  </a:spcBef>
                  <a:buClr>
                    <a:schemeClr val="tx1"/>
                  </a:buClr>
                  <a:buFont typeface="Verdana" panose="020B0604030504040204" pitchFamily="34" charset="0"/>
                  <a:buChar char="●"/>
                  <a:defRPr sz="1600" b="1">
                    <a:solidFill>
                      <a:srgbClr val="9898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9898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1600">
                    <a:solidFill>
                      <a:srgbClr val="9898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1600">
                    <a:solidFill>
                      <a:srgbClr val="9898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600">
                    <a:solidFill>
                      <a:srgbClr val="9898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600">
                    <a:solidFill>
                      <a:srgbClr val="9898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600">
                    <a:solidFill>
                      <a:srgbClr val="9898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1600">
                    <a:solidFill>
                      <a:srgbClr val="9898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lvl="1">
                  <a:buClr>
                    <a:srgbClr val="444492"/>
                  </a:buClr>
                  <a:buFontTx/>
                  <a:buNone/>
                </a:pPr>
                <a:r>
                  <a:rPr lang="fr-FR" altLang="fr-FR">
                    <a:solidFill>
                      <a:schemeClr val="tx1"/>
                    </a:solidFill>
                  </a:rPr>
                  <a:t>Persévérance des parties prenantes</a:t>
                </a:r>
                <a:endParaRPr lang="en-US" altLang="fr-FR" i="1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7" name="Picture 4" descr="Tessafilm_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63" b="90001"/>
            <a:stretch>
              <a:fillRect/>
            </a:stretch>
          </p:blipFill>
          <p:spPr bwMode="gray">
            <a:xfrm rot="-856738">
              <a:off x="2892508" y="3953378"/>
              <a:ext cx="1180187" cy="459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uppieren 30"/>
          <p:cNvGrpSpPr>
            <a:grpSpLocks/>
          </p:cNvGrpSpPr>
          <p:nvPr/>
        </p:nvGrpSpPr>
        <p:grpSpPr bwMode="auto">
          <a:xfrm rot="565636">
            <a:off x="6068548" y="1947299"/>
            <a:ext cx="3095625" cy="1727200"/>
            <a:chOff x="2560245" y="3953378"/>
            <a:chExt cx="2102577" cy="2421538"/>
          </a:xfrm>
        </p:grpSpPr>
        <p:grpSp>
          <p:nvGrpSpPr>
            <p:cNvPr id="21" name="Gruppieren 31"/>
            <p:cNvGrpSpPr>
              <a:grpSpLocks/>
            </p:cNvGrpSpPr>
            <p:nvPr/>
          </p:nvGrpSpPr>
          <p:grpSpPr bwMode="auto">
            <a:xfrm rot="20983551" flipH="1">
              <a:off x="2560245" y="4220661"/>
              <a:ext cx="2102577" cy="2154255"/>
              <a:chOff x="4821943" y="4924425"/>
              <a:chExt cx="1171733" cy="1200533"/>
            </a:xfrm>
          </p:grpSpPr>
          <p:pic>
            <p:nvPicPr>
              <p:cNvPr id="23" name="Picture 8" descr="C:\Users\Mike\Desktop\schatten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21943" y="4926148"/>
                <a:ext cx="1171733" cy="1198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Freeform 6"/>
              <p:cNvSpPr>
                <a:spLocks/>
              </p:cNvSpPr>
              <p:nvPr/>
            </p:nvSpPr>
            <p:spPr bwMode="gray">
              <a:xfrm>
                <a:off x="4862196" y="4924425"/>
                <a:ext cx="1017387" cy="10519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09" y="1"/>
                  </a:cxn>
                  <a:cxn ang="0">
                    <a:pos x="1209" y="760"/>
                  </a:cxn>
                  <a:cxn ang="0">
                    <a:pos x="1191" y="1025"/>
                  </a:cxn>
                  <a:cxn ang="0">
                    <a:pos x="1164" y="1125"/>
                  </a:cxn>
                  <a:cxn ang="0">
                    <a:pos x="1142" y="1125"/>
                  </a:cxn>
                  <a:cxn ang="0">
                    <a:pos x="842" y="1208"/>
                  </a:cxn>
                  <a:cxn ang="0">
                    <a:pos x="0" y="1230"/>
                  </a:cxn>
                  <a:cxn ang="0">
                    <a:pos x="0" y="0"/>
                  </a:cxn>
                </a:cxnLst>
                <a:rect l="0" t="0" r="r" b="b"/>
                <a:pathLst>
                  <a:path w="1209" h="1250">
                    <a:moveTo>
                      <a:pt x="0" y="0"/>
                    </a:moveTo>
                    <a:cubicBezTo>
                      <a:pt x="1209" y="1"/>
                      <a:pt x="1209" y="1"/>
                      <a:pt x="1209" y="1"/>
                    </a:cubicBezTo>
                    <a:cubicBezTo>
                      <a:pt x="1209" y="1"/>
                      <a:pt x="1209" y="653"/>
                      <a:pt x="1209" y="760"/>
                    </a:cubicBezTo>
                    <a:cubicBezTo>
                      <a:pt x="1209" y="868"/>
                      <a:pt x="1208" y="943"/>
                      <a:pt x="1191" y="1025"/>
                    </a:cubicBezTo>
                    <a:cubicBezTo>
                      <a:pt x="1173" y="1107"/>
                      <a:pt x="1164" y="1125"/>
                      <a:pt x="1164" y="1125"/>
                    </a:cubicBezTo>
                    <a:cubicBezTo>
                      <a:pt x="1164" y="1125"/>
                      <a:pt x="1152" y="1122"/>
                      <a:pt x="1142" y="1125"/>
                    </a:cubicBezTo>
                    <a:cubicBezTo>
                      <a:pt x="1131" y="1128"/>
                      <a:pt x="1077" y="1165"/>
                      <a:pt x="842" y="1208"/>
                    </a:cubicBezTo>
                    <a:cubicBezTo>
                      <a:pt x="608" y="1250"/>
                      <a:pt x="262" y="1236"/>
                      <a:pt x="0" y="123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7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20000"/>
                      <a:lumOff val="8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marL="0" lvl="1">
                  <a:spcAft>
                    <a:spcPts val="600"/>
                  </a:spcAft>
                  <a:buClr>
                    <a:srgbClr val="444492"/>
                  </a:buClr>
                  <a:defRPr/>
                </a:pPr>
                <a:r>
                  <a:rPr lang="fr-FR" altLang="fr-FR" sz="1600" b="1" dirty="0"/>
                  <a:t>Dynamisme du réseau femmes</a:t>
                </a:r>
                <a:endParaRPr lang="en-US" sz="1600" b="1" dirty="0">
                  <a:sym typeface="Wingdings" panose="05000000000000000000" pitchFamily="2" charset="2"/>
                </a:endParaRPr>
              </a:p>
            </p:txBody>
          </p:sp>
        </p:grpSp>
        <p:pic>
          <p:nvPicPr>
            <p:cNvPr id="22" name="Picture 4" descr="Tessafilm_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63" b="90001"/>
            <a:stretch>
              <a:fillRect/>
            </a:stretch>
          </p:blipFill>
          <p:spPr bwMode="gray">
            <a:xfrm rot="-856738">
              <a:off x="2892508" y="3953378"/>
              <a:ext cx="1180187" cy="459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uppieren 30"/>
          <p:cNvGrpSpPr>
            <a:grpSpLocks/>
          </p:cNvGrpSpPr>
          <p:nvPr/>
        </p:nvGrpSpPr>
        <p:grpSpPr bwMode="auto">
          <a:xfrm rot="565636">
            <a:off x="2870041" y="3206641"/>
            <a:ext cx="4078287" cy="1639888"/>
            <a:chOff x="2596063" y="3953378"/>
            <a:chExt cx="2148944" cy="2816830"/>
          </a:xfrm>
        </p:grpSpPr>
        <p:grpSp>
          <p:nvGrpSpPr>
            <p:cNvPr id="26" name="Gruppieren 31"/>
            <p:cNvGrpSpPr>
              <a:grpSpLocks/>
            </p:cNvGrpSpPr>
            <p:nvPr/>
          </p:nvGrpSpPr>
          <p:grpSpPr bwMode="auto">
            <a:xfrm rot="20983551" flipH="1">
              <a:off x="2596063" y="4216368"/>
              <a:ext cx="2148944" cy="2553840"/>
              <a:chOff x="4796103" y="4926148"/>
              <a:chExt cx="1197573" cy="1423215"/>
            </a:xfrm>
          </p:grpSpPr>
          <p:pic>
            <p:nvPicPr>
              <p:cNvPr id="28" name="Picture 8" descr="C:\Users\Mike\Desktop\schatten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21943" y="4926148"/>
                <a:ext cx="1171733" cy="1198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Freeform 6"/>
              <p:cNvSpPr>
                <a:spLocks/>
              </p:cNvSpPr>
              <p:nvPr/>
            </p:nvSpPr>
            <p:spPr bwMode="gray">
              <a:xfrm>
                <a:off x="4796103" y="4931754"/>
                <a:ext cx="1007637" cy="14176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09" y="1"/>
                  </a:cxn>
                  <a:cxn ang="0">
                    <a:pos x="1209" y="760"/>
                  </a:cxn>
                  <a:cxn ang="0">
                    <a:pos x="1191" y="1025"/>
                  </a:cxn>
                  <a:cxn ang="0">
                    <a:pos x="1164" y="1125"/>
                  </a:cxn>
                  <a:cxn ang="0">
                    <a:pos x="1142" y="1125"/>
                  </a:cxn>
                  <a:cxn ang="0">
                    <a:pos x="842" y="1208"/>
                  </a:cxn>
                  <a:cxn ang="0">
                    <a:pos x="0" y="1230"/>
                  </a:cxn>
                  <a:cxn ang="0">
                    <a:pos x="0" y="0"/>
                  </a:cxn>
                </a:cxnLst>
                <a:rect l="0" t="0" r="r" b="b"/>
                <a:pathLst>
                  <a:path w="1209" h="1250">
                    <a:moveTo>
                      <a:pt x="0" y="0"/>
                    </a:moveTo>
                    <a:cubicBezTo>
                      <a:pt x="1209" y="1"/>
                      <a:pt x="1209" y="1"/>
                      <a:pt x="1209" y="1"/>
                    </a:cubicBezTo>
                    <a:cubicBezTo>
                      <a:pt x="1209" y="1"/>
                      <a:pt x="1209" y="653"/>
                      <a:pt x="1209" y="760"/>
                    </a:cubicBezTo>
                    <a:cubicBezTo>
                      <a:pt x="1209" y="868"/>
                      <a:pt x="1208" y="943"/>
                      <a:pt x="1191" y="1025"/>
                    </a:cubicBezTo>
                    <a:cubicBezTo>
                      <a:pt x="1173" y="1107"/>
                      <a:pt x="1164" y="1125"/>
                      <a:pt x="1164" y="1125"/>
                    </a:cubicBezTo>
                    <a:cubicBezTo>
                      <a:pt x="1164" y="1125"/>
                      <a:pt x="1152" y="1122"/>
                      <a:pt x="1142" y="1125"/>
                    </a:cubicBezTo>
                    <a:cubicBezTo>
                      <a:pt x="1131" y="1128"/>
                      <a:pt x="1077" y="1165"/>
                      <a:pt x="842" y="1208"/>
                    </a:cubicBezTo>
                    <a:cubicBezTo>
                      <a:pt x="608" y="1250"/>
                      <a:pt x="262" y="1236"/>
                      <a:pt x="0" y="123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7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20000"/>
                      <a:lumOff val="8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marL="0" lvl="1">
                  <a:spcBef>
                    <a:spcPct val="20000"/>
                  </a:spcBef>
                  <a:buClr>
                    <a:srgbClr val="444492"/>
                  </a:buClr>
                  <a:defRPr/>
                </a:pPr>
                <a:r>
                  <a:rPr lang="fr-FR" altLang="fr-FR" sz="1600" b="1" dirty="0"/>
                  <a:t>Avoir un réseau interne hors RH/hors réseau femmes pour vérifier la cohérence, la réalité des données (syndicats, relais locaux, terrain…)</a:t>
                </a:r>
              </a:p>
              <a:p>
                <a:pPr marL="0" lvl="1">
                  <a:spcAft>
                    <a:spcPts val="600"/>
                  </a:spcAft>
                  <a:buClr>
                    <a:srgbClr val="444492"/>
                  </a:buClr>
                  <a:defRPr/>
                </a:pPr>
                <a:endParaRPr lang="en-GB" sz="1600" b="1" dirty="0"/>
              </a:p>
            </p:txBody>
          </p:sp>
        </p:grpSp>
        <p:pic>
          <p:nvPicPr>
            <p:cNvPr id="27" name="Picture 4" descr="Tessafilm_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63" b="90001"/>
            <a:stretch>
              <a:fillRect/>
            </a:stretch>
          </p:blipFill>
          <p:spPr bwMode="gray">
            <a:xfrm rot="-856738">
              <a:off x="2892508" y="3953378"/>
              <a:ext cx="1180187" cy="459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uppieren 30"/>
          <p:cNvGrpSpPr>
            <a:grpSpLocks/>
          </p:cNvGrpSpPr>
          <p:nvPr/>
        </p:nvGrpSpPr>
        <p:grpSpPr bwMode="auto">
          <a:xfrm rot="336188">
            <a:off x="2929258" y="1075958"/>
            <a:ext cx="3159125" cy="2017405"/>
            <a:chOff x="2495112" y="3282077"/>
            <a:chExt cx="2102577" cy="3098679"/>
          </a:xfrm>
        </p:grpSpPr>
        <p:grpSp>
          <p:nvGrpSpPr>
            <p:cNvPr id="31" name="Gruppieren 31"/>
            <p:cNvGrpSpPr>
              <a:grpSpLocks/>
            </p:cNvGrpSpPr>
            <p:nvPr/>
          </p:nvGrpSpPr>
          <p:grpSpPr bwMode="auto">
            <a:xfrm rot="20983551" flipH="1">
              <a:off x="2495112" y="3496204"/>
              <a:ext cx="2102577" cy="2884552"/>
              <a:chOff x="4821943" y="4517440"/>
              <a:chExt cx="1171733" cy="1607518"/>
            </a:xfrm>
          </p:grpSpPr>
          <p:pic>
            <p:nvPicPr>
              <p:cNvPr id="33" name="Picture 8" descr="C:\Users\Mike\Desktop\schatten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21943" y="4926148"/>
                <a:ext cx="1171733" cy="1198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Freeform 6"/>
              <p:cNvSpPr>
                <a:spLocks/>
              </p:cNvSpPr>
              <p:nvPr/>
            </p:nvSpPr>
            <p:spPr bwMode="gray">
              <a:xfrm>
                <a:off x="4848202" y="4517440"/>
                <a:ext cx="1017387" cy="14258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09" y="1"/>
                  </a:cxn>
                  <a:cxn ang="0">
                    <a:pos x="1209" y="760"/>
                  </a:cxn>
                  <a:cxn ang="0">
                    <a:pos x="1191" y="1025"/>
                  </a:cxn>
                  <a:cxn ang="0">
                    <a:pos x="1164" y="1125"/>
                  </a:cxn>
                  <a:cxn ang="0">
                    <a:pos x="1142" y="1125"/>
                  </a:cxn>
                  <a:cxn ang="0">
                    <a:pos x="842" y="1208"/>
                  </a:cxn>
                  <a:cxn ang="0">
                    <a:pos x="0" y="1230"/>
                  </a:cxn>
                  <a:cxn ang="0">
                    <a:pos x="0" y="0"/>
                  </a:cxn>
                </a:cxnLst>
                <a:rect l="0" t="0" r="r" b="b"/>
                <a:pathLst>
                  <a:path w="1209" h="1250">
                    <a:moveTo>
                      <a:pt x="0" y="0"/>
                    </a:moveTo>
                    <a:cubicBezTo>
                      <a:pt x="1209" y="1"/>
                      <a:pt x="1209" y="1"/>
                      <a:pt x="1209" y="1"/>
                    </a:cubicBezTo>
                    <a:cubicBezTo>
                      <a:pt x="1209" y="1"/>
                      <a:pt x="1209" y="653"/>
                      <a:pt x="1209" y="760"/>
                    </a:cubicBezTo>
                    <a:cubicBezTo>
                      <a:pt x="1209" y="868"/>
                      <a:pt x="1208" y="943"/>
                      <a:pt x="1191" y="1025"/>
                    </a:cubicBezTo>
                    <a:cubicBezTo>
                      <a:pt x="1173" y="1107"/>
                      <a:pt x="1164" y="1125"/>
                      <a:pt x="1164" y="1125"/>
                    </a:cubicBezTo>
                    <a:cubicBezTo>
                      <a:pt x="1164" y="1125"/>
                      <a:pt x="1152" y="1122"/>
                      <a:pt x="1142" y="1125"/>
                    </a:cubicBezTo>
                    <a:cubicBezTo>
                      <a:pt x="1131" y="1128"/>
                      <a:pt x="1077" y="1165"/>
                      <a:pt x="842" y="1208"/>
                    </a:cubicBezTo>
                    <a:cubicBezTo>
                      <a:pt x="608" y="1250"/>
                      <a:pt x="262" y="1236"/>
                      <a:pt x="0" y="123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2D07A"/>
                  </a:gs>
                  <a:gs pos="70000">
                    <a:srgbClr val="F1F17B"/>
                  </a:gs>
                  <a:gs pos="100000">
                    <a:srgbClr val="F8F6A8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marL="0" lvl="1" indent="-171450">
                  <a:spcAft>
                    <a:spcPts val="600"/>
                  </a:spcAft>
                  <a:buClr>
                    <a:srgbClr val="444492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fr-FR" altLang="fr-FR" sz="1600" b="1" dirty="0"/>
                  <a:t>Publication des données sur une base annuelle et accessibilité à tous de ces données</a:t>
                </a:r>
              </a:p>
            </p:txBody>
          </p:sp>
        </p:grpSp>
        <p:pic>
          <p:nvPicPr>
            <p:cNvPr id="32" name="Picture 4" descr="Tessafilm_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63" b="90001"/>
            <a:stretch>
              <a:fillRect/>
            </a:stretch>
          </p:blipFill>
          <p:spPr bwMode="gray">
            <a:xfrm rot="20743262">
              <a:off x="2852278" y="3282077"/>
              <a:ext cx="1180187" cy="459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Gruppieren 30"/>
          <p:cNvGrpSpPr>
            <a:grpSpLocks/>
          </p:cNvGrpSpPr>
          <p:nvPr/>
        </p:nvGrpSpPr>
        <p:grpSpPr bwMode="auto">
          <a:xfrm rot="550821">
            <a:off x="6205598" y="837738"/>
            <a:ext cx="2540000" cy="1192212"/>
            <a:chOff x="2560245" y="3953377"/>
            <a:chExt cx="2102577" cy="2421539"/>
          </a:xfrm>
        </p:grpSpPr>
        <p:grpSp>
          <p:nvGrpSpPr>
            <p:cNvPr id="36" name="Gruppieren 31"/>
            <p:cNvGrpSpPr>
              <a:grpSpLocks/>
            </p:cNvGrpSpPr>
            <p:nvPr/>
          </p:nvGrpSpPr>
          <p:grpSpPr bwMode="auto">
            <a:xfrm rot="20983551" flipH="1">
              <a:off x="2560245" y="4220661"/>
              <a:ext cx="2102577" cy="2154255"/>
              <a:chOff x="4821943" y="4924425"/>
              <a:chExt cx="1171733" cy="1200533"/>
            </a:xfrm>
          </p:grpSpPr>
          <p:pic>
            <p:nvPicPr>
              <p:cNvPr id="38" name="Picture 8" descr="C:\Users\Mike\Desktop\schatten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21943" y="4926148"/>
                <a:ext cx="1171733" cy="1198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Freeform 6"/>
              <p:cNvSpPr>
                <a:spLocks/>
              </p:cNvSpPr>
              <p:nvPr/>
            </p:nvSpPr>
            <p:spPr bwMode="gray">
              <a:xfrm>
                <a:off x="4862196" y="4924425"/>
                <a:ext cx="1017387" cy="10519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09" y="1"/>
                  </a:cxn>
                  <a:cxn ang="0">
                    <a:pos x="1209" y="760"/>
                  </a:cxn>
                  <a:cxn ang="0">
                    <a:pos x="1191" y="1025"/>
                  </a:cxn>
                  <a:cxn ang="0">
                    <a:pos x="1164" y="1125"/>
                  </a:cxn>
                  <a:cxn ang="0">
                    <a:pos x="1142" y="1125"/>
                  </a:cxn>
                  <a:cxn ang="0">
                    <a:pos x="842" y="1208"/>
                  </a:cxn>
                  <a:cxn ang="0">
                    <a:pos x="0" y="1230"/>
                  </a:cxn>
                  <a:cxn ang="0">
                    <a:pos x="0" y="0"/>
                  </a:cxn>
                </a:cxnLst>
                <a:rect l="0" t="0" r="r" b="b"/>
                <a:pathLst>
                  <a:path w="1209" h="1250">
                    <a:moveTo>
                      <a:pt x="0" y="0"/>
                    </a:moveTo>
                    <a:cubicBezTo>
                      <a:pt x="1209" y="1"/>
                      <a:pt x="1209" y="1"/>
                      <a:pt x="1209" y="1"/>
                    </a:cubicBezTo>
                    <a:cubicBezTo>
                      <a:pt x="1209" y="1"/>
                      <a:pt x="1209" y="653"/>
                      <a:pt x="1209" y="760"/>
                    </a:cubicBezTo>
                    <a:cubicBezTo>
                      <a:pt x="1209" y="868"/>
                      <a:pt x="1208" y="943"/>
                      <a:pt x="1191" y="1025"/>
                    </a:cubicBezTo>
                    <a:cubicBezTo>
                      <a:pt x="1173" y="1107"/>
                      <a:pt x="1164" y="1125"/>
                      <a:pt x="1164" y="1125"/>
                    </a:cubicBezTo>
                    <a:cubicBezTo>
                      <a:pt x="1164" y="1125"/>
                      <a:pt x="1152" y="1122"/>
                      <a:pt x="1142" y="1125"/>
                    </a:cubicBezTo>
                    <a:cubicBezTo>
                      <a:pt x="1131" y="1128"/>
                      <a:pt x="1077" y="1165"/>
                      <a:pt x="842" y="1208"/>
                    </a:cubicBezTo>
                    <a:cubicBezTo>
                      <a:pt x="608" y="1250"/>
                      <a:pt x="262" y="1236"/>
                      <a:pt x="0" y="123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40000"/>
                      <a:lumOff val="60000"/>
                    </a:schemeClr>
                  </a:gs>
                  <a:gs pos="70000">
                    <a:schemeClr val="tx1">
                      <a:lumMod val="40000"/>
                      <a:lumOff val="60000"/>
                    </a:schemeClr>
                  </a:gs>
                  <a:gs pos="100000">
                    <a:schemeClr val="tx1">
                      <a:lumMod val="40000"/>
                      <a:lumOff val="6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lvl="1">
                  <a:spcBef>
                    <a:spcPct val="20000"/>
                  </a:spcBef>
                  <a:buClr>
                    <a:srgbClr val="444492"/>
                  </a:buClr>
                  <a:defRPr/>
                </a:pPr>
                <a:endParaRPr lang="en-US" sz="1200" b="1" dirty="0">
                  <a:solidFill>
                    <a:schemeClr val="bg1"/>
                  </a:solidFill>
                </a:endParaRPr>
              </a:p>
              <a:p>
                <a:pPr eaLnBrk="1" hangingPunct="1">
                  <a:spcAft>
                    <a:spcPts val="600"/>
                  </a:spcAft>
                  <a:defRPr/>
                </a:pPr>
                <a:r>
                  <a:rPr lang="fr-FR" altLang="fr-FR" sz="1600" b="1" dirty="0">
                    <a:solidFill>
                      <a:schemeClr val="bg1"/>
                    </a:solidFill>
                  </a:rPr>
                  <a:t>Transparence des instances</a:t>
                </a:r>
              </a:p>
              <a:p>
                <a:pPr marL="171450" lvl="1" indent="-171450">
                  <a:spcBef>
                    <a:spcPct val="20000"/>
                  </a:spcBef>
                  <a:buClr>
                    <a:srgbClr val="444492"/>
                  </a:buClr>
                  <a:buFont typeface="Arial" panose="020B0604020202020204" pitchFamily="34" charset="0"/>
                  <a:buChar char="•"/>
                  <a:defRPr/>
                </a:pP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7" name="Picture 4" descr="Tessafilm_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63" b="90001"/>
            <a:stretch>
              <a:fillRect/>
            </a:stretch>
          </p:blipFill>
          <p:spPr bwMode="gray">
            <a:xfrm rot="-856738">
              <a:off x="2892508" y="3953377"/>
              <a:ext cx="1180187" cy="459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826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dirty="0"/>
              <a:t>La  communication des </a:t>
            </a:r>
            <a:r>
              <a:rPr lang="fr-FR" altLang="fr-FR" dirty="0" err="1" smtClean="0"/>
              <a:t>KPIs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3648" y="1131590"/>
            <a:ext cx="5760640" cy="3394075"/>
          </a:xfrm>
        </p:spPr>
        <p:txBody>
          <a:bodyPr>
            <a:normAutofit fontScale="62500" lnSpcReduction="20000"/>
          </a:bodyPr>
          <a:lstStyle/>
          <a:p>
            <a:r>
              <a:rPr lang="fr-FR" altLang="fr-FR" dirty="0"/>
              <a:t>Communication externe</a:t>
            </a:r>
          </a:p>
          <a:p>
            <a:pPr lvl="1"/>
            <a:r>
              <a:rPr lang="fr-FR" altLang="fr-FR" dirty="0"/>
              <a:t>Via le minimum requis par le Grenelle II </a:t>
            </a:r>
          </a:p>
          <a:p>
            <a:pPr lvl="1"/>
            <a:r>
              <a:rPr lang="fr-FR" altLang="fr-FR" dirty="0"/>
              <a:t>De façon proactive avec participation à des prix/concours/événements publics</a:t>
            </a:r>
          </a:p>
          <a:p>
            <a:pPr lvl="1"/>
            <a:r>
              <a:rPr lang="fr-FR" altLang="fr-FR" dirty="0"/>
              <a:t>Articles, promotion</a:t>
            </a:r>
          </a:p>
          <a:p>
            <a:r>
              <a:rPr lang="fr-FR" altLang="fr-FR" dirty="0"/>
              <a:t>Communication interne visible, disponible pour tous</a:t>
            </a:r>
          </a:p>
          <a:p>
            <a:pPr lvl="1"/>
            <a:r>
              <a:rPr lang="fr-FR" altLang="fr-FR" dirty="0"/>
              <a:t>Intranet- site dédié</a:t>
            </a:r>
          </a:p>
          <a:p>
            <a:pPr lvl="1"/>
            <a:r>
              <a:rPr lang="fr-FR" altLang="fr-FR" dirty="0"/>
              <a:t>Campagnes spécifiques</a:t>
            </a:r>
          </a:p>
          <a:p>
            <a:pPr lvl="1"/>
            <a:r>
              <a:rPr lang="fr-FR" altLang="fr-FR" dirty="0"/>
              <a:t>Engagement du CEO, des membres de direction par politique/courrier</a:t>
            </a:r>
          </a:p>
          <a:p>
            <a:r>
              <a:rPr lang="fr-FR" altLang="fr-FR" dirty="0"/>
              <a:t>Restreinte/non clairement communiqué</a:t>
            </a:r>
          </a:p>
          <a:p>
            <a:pPr lvl="1"/>
            <a:r>
              <a:rPr lang="fr-FR" altLang="fr-FR" dirty="0"/>
              <a:t>Difficile à trouver</a:t>
            </a:r>
          </a:p>
          <a:p>
            <a:pPr lvl="1"/>
            <a:r>
              <a:rPr lang="fr-FR" altLang="fr-FR" dirty="0"/>
              <a:t>Non cascadée vers les niveaux les plus bas</a:t>
            </a:r>
          </a:p>
          <a:p>
            <a:r>
              <a:rPr lang="fr-FR" altLang="fr-FR" dirty="0"/>
              <a:t>Pas de communication</a:t>
            </a:r>
          </a:p>
          <a:p>
            <a:endParaRPr lang="en-US" dirty="0"/>
          </a:p>
        </p:txBody>
      </p:sp>
      <p:sp>
        <p:nvSpPr>
          <p:cNvPr id="5" name="Triangle isocèle 1"/>
          <p:cNvSpPr/>
          <p:nvPr/>
        </p:nvSpPr>
        <p:spPr>
          <a:xfrm rot="10800000">
            <a:off x="611485" y="956171"/>
            <a:ext cx="792163" cy="3744912"/>
          </a:xfrm>
          <a:prstGeom prst="triangl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0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dirty="0"/>
              <a:t>Résultats et voies d’amélioration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507288" cy="3394075"/>
          </a:xfrm>
        </p:spPr>
        <p:txBody>
          <a:bodyPr>
            <a:normAutofit fontScale="55000" lnSpcReduction="20000"/>
          </a:bodyPr>
          <a:lstStyle/>
          <a:p>
            <a:pPr marL="0" indent="0">
              <a:buFont typeface="Verdana" panose="020B0604030504040204" pitchFamily="34" charset="0"/>
              <a:buNone/>
              <a:defRPr/>
            </a:pPr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Des résultats certains</a:t>
            </a:r>
            <a:r>
              <a:rPr lang="fr-FR" b="1" dirty="0"/>
              <a:t>:</a:t>
            </a:r>
          </a:p>
          <a:p>
            <a:pPr>
              <a:defRPr/>
            </a:pPr>
            <a:r>
              <a:rPr lang="fr-FR" dirty="0"/>
              <a:t>Apporte un plus à  l’image de l’entreprise en externe</a:t>
            </a:r>
          </a:p>
          <a:p>
            <a:pPr>
              <a:defRPr/>
            </a:pPr>
            <a:r>
              <a:rPr lang="fr-FR" dirty="0"/>
              <a:t>Améliore la condition féminine dans l’entreprise</a:t>
            </a:r>
          </a:p>
          <a:p>
            <a:pPr>
              <a:defRPr/>
            </a:pPr>
            <a:r>
              <a:rPr lang="fr-FR" dirty="0"/>
              <a:t>Donne de la visibilité au sujet et fait </a:t>
            </a:r>
            <a:r>
              <a:rPr lang="fr-FR" dirty="0" smtClean="0"/>
              <a:t>évoluer </a:t>
            </a:r>
            <a:r>
              <a:rPr lang="fr-FR" dirty="0"/>
              <a:t>les comportements</a:t>
            </a:r>
          </a:p>
          <a:p>
            <a:pPr>
              <a:defRPr/>
            </a:pPr>
            <a:r>
              <a:rPr lang="fr-FR" dirty="0"/>
              <a:t>Fait tomber des idées préconçues </a:t>
            </a:r>
          </a:p>
          <a:p>
            <a:pPr lvl="1">
              <a:defRPr/>
            </a:pPr>
            <a:r>
              <a:rPr lang="fr-FR" dirty="0"/>
              <a:t>(ex: chez Areva, les femmes se révèlent plus mobiles que les hommes) </a:t>
            </a:r>
          </a:p>
          <a:p>
            <a:pPr marL="0" indent="0">
              <a:buFont typeface="Verdana" panose="020B0604030504040204" pitchFamily="34" charset="0"/>
              <a:buNone/>
              <a:defRPr/>
            </a:pPr>
            <a:endParaRPr lang="fr-FR" dirty="0"/>
          </a:p>
          <a:p>
            <a:pPr marL="0" indent="0">
              <a:buFont typeface="Verdana" panose="020B0604030504040204" pitchFamily="34" charset="0"/>
              <a:buNone/>
              <a:defRPr/>
            </a:pPr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Ce qui peut encore être amélioré </a:t>
            </a:r>
            <a:r>
              <a:rPr lang="fr-FR" dirty="0"/>
              <a:t>: </a:t>
            </a:r>
          </a:p>
          <a:p>
            <a:pPr>
              <a:defRPr/>
            </a:pPr>
            <a:r>
              <a:rPr lang="fr-FR" dirty="0"/>
              <a:t>Améliorer la visibilité des personnes et la gestion de carrière, hors « sentier  RH »</a:t>
            </a:r>
          </a:p>
          <a:p>
            <a:pPr>
              <a:defRPr/>
            </a:pPr>
            <a:r>
              <a:rPr lang="fr-FR" dirty="0"/>
              <a:t>Maintenir la dynamique et la durabilité de l’approche, en particulier lors de changement de dirigeants.</a:t>
            </a:r>
          </a:p>
          <a:p>
            <a:pPr>
              <a:defRPr/>
            </a:pPr>
            <a:r>
              <a:rPr lang="fr-FR" dirty="0"/>
              <a:t>Mesurer l’apport des réseaux de femmes sur l’évolution des KPI pour les entreprises matures.</a:t>
            </a:r>
          </a:p>
        </p:txBody>
      </p:sp>
    </p:spTree>
    <p:extLst>
      <p:ext uri="{BB962C8B-B14F-4D97-AF65-F5344CB8AC3E}">
        <p14:creationId xmlns:p14="http://schemas.microsoft.com/office/powerpoint/2010/main" val="30972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fr-FR" dirty="0"/>
              <a:t>Nos </a:t>
            </a:r>
            <a:r>
              <a:rPr lang="en-US" altLang="fr-FR" dirty="0" err="1"/>
              <a:t>conseils</a:t>
            </a:r>
            <a:r>
              <a:rPr lang="en-US" altLang="fr-FR" dirty="0"/>
              <a:t> …</a:t>
            </a:r>
            <a:endParaRPr lang="en-US" dirty="0"/>
          </a:p>
        </p:txBody>
      </p:sp>
      <p:grpSp>
        <p:nvGrpSpPr>
          <p:cNvPr id="8" name="Gruppieren 6"/>
          <p:cNvGrpSpPr>
            <a:grpSpLocks/>
          </p:cNvGrpSpPr>
          <p:nvPr/>
        </p:nvGrpSpPr>
        <p:grpSpPr bwMode="auto">
          <a:xfrm>
            <a:off x="-6350" y="2126621"/>
            <a:ext cx="9150350" cy="2541587"/>
            <a:chOff x="-6350" y="3534464"/>
            <a:chExt cx="9150350" cy="2542255"/>
          </a:xfrm>
        </p:grpSpPr>
        <p:sp>
          <p:nvSpPr>
            <p:cNvPr id="9" name="Freihandform 26"/>
            <p:cNvSpPr/>
            <p:nvPr/>
          </p:nvSpPr>
          <p:spPr bwMode="gray">
            <a:xfrm>
              <a:off x="-6350" y="3628445"/>
              <a:ext cx="9150349" cy="2448274"/>
            </a:xfrm>
            <a:custGeom>
              <a:avLst/>
              <a:gdLst/>
              <a:ahLst/>
              <a:cxnLst/>
              <a:rect l="l" t="t" r="r" b="b"/>
              <a:pathLst>
                <a:path w="9150349" h="2448274">
                  <a:moveTo>
                    <a:pt x="9150349" y="0"/>
                  </a:moveTo>
                  <a:lnTo>
                    <a:pt x="9150349" y="98646"/>
                  </a:lnTo>
                  <a:lnTo>
                    <a:pt x="0" y="2448274"/>
                  </a:lnTo>
                  <a:lnTo>
                    <a:pt x="0" y="1538999"/>
                  </a:lnTo>
                  <a:close/>
                </a:path>
              </a:pathLst>
            </a:custGeom>
            <a:gradFill flip="none" rotWithShape="1">
              <a:gsLst>
                <a:gs pos="25000">
                  <a:schemeClr val="accent1">
                    <a:lumMod val="5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 w="12700">
              <a:noFill/>
              <a:round/>
              <a:headEnd/>
              <a:tailEnd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 extrusionH="120650">
              <a:extrusionClr>
                <a:schemeClr val="accent1">
                  <a:lumMod val="60000"/>
                  <a:lumOff val="40000"/>
                </a:schemeClr>
              </a:extrusionClr>
            </a:sp3d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44449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ihandform 27"/>
            <p:cNvSpPr/>
            <p:nvPr/>
          </p:nvSpPr>
          <p:spPr bwMode="gray">
            <a:xfrm>
              <a:off x="-6349" y="3534464"/>
              <a:ext cx="9150349" cy="2401587"/>
            </a:xfrm>
            <a:custGeom>
              <a:avLst/>
              <a:gdLst/>
              <a:ahLst/>
              <a:cxnLst/>
              <a:rect l="l" t="t" r="r" b="b"/>
              <a:pathLst>
                <a:path w="9150349" h="2401587">
                  <a:moveTo>
                    <a:pt x="9150349" y="0"/>
                  </a:moveTo>
                  <a:lnTo>
                    <a:pt x="9150349" y="161204"/>
                  </a:lnTo>
                  <a:lnTo>
                    <a:pt x="0" y="2401587"/>
                  </a:lnTo>
                  <a:lnTo>
                    <a:pt x="0" y="1506626"/>
                  </a:lnTo>
                  <a:close/>
                </a:path>
              </a:pathLst>
            </a:custGeom>
            <a:gradFill flip="none" rotWithShape="1">
              <a:gsLst>
                <a:gs pos="25000">
                  <a:schemeClr val="accent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 w="12700">
              <a:noFill/>
              <a:round/>
              <a:headEnd/>
              <a:tailEnd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 extrusionH="120650">
              <a:extrusionClr>
                <a:schemeClr val="accent1">
                  <a:lumMod val="60000"/>
                  <a:lumOff val="40000"/>
                </a:schemeClr>
              </a:extrusionClr>
            </a:sp3d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444492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1" name="Gruppieren 76"/>
          <p:cNvGrpSpPr>
            <a:grpSpLocks/>
          </p:cNvGrpSpPr>
          <p:nvPr/>
        </p:nvGrpSpPr>
        <p:grpSpPr bwMode="auto">
          <a:xfrm>
            <a:off x="606425" y="2594933"/>
            <a:ext cx="2076450" cy="1651000"/>
            <a:chOff x="942975" y="4579200"/>
            <a:chExt cx="2076450" cy="1651047"/>
          </a:xfrm>
        </p:grpSpPr>
        <p:sp>
          <p:nvSpPr>
            <p:cNvPr id="12" name="Ellipse 77"/>
            <p:cNvSpPr>
              <a:spLocks noChangeArrowheads="1"/>
            </p:cNvSpPr>
            <p:nvPr/>
          </p:nvSpPr>
          <p:spPr bwMode="gray">
            <a:xfrm>
              <a:off x="942975" y="5275953"/>
              <a:ext cx="2076450" cy="95429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130000"/>
                <a:buFont typeface="Verdana" panose="020B0604030504040204" pitchFamily="34" charset="0"/>
                <a:buChar char="●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Verdana" panose="020B0604030504040204" pitchFamily="34" charset="0"/>
                <a:buChar char="●"/>
                <a:defRPr sz="1600" b="1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fr-FR">
                <a:solidFill>
                  <a:srgbClr val="444492"/>
                </a:solidFill>
              </a:endParaRPr>
            </a:p>
          </p:txBody>
        </p:sp>
        <p:sp>
          <p:nvSpPr>
            <p:cNvPr id="13" name="Ellipse 78"/>
            <p:cNvSpPr/>
            <p:nvPr/>
          </p:nvSpPr>
          <p:spPr bwMode="gray">
            <a:xfrm>
              <a:off x="1367850" y="4579200"/>
              <a:ext cx="1224000" cy="12240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127000" dir="18900000" sy="23000" kx="-1200000" algn="bl" rotWithShape="0">
                <a:prstClr val="black">
                  <a:alpha val="35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648000" h="648000"/>
              <a:bevelB w="648000" h="648000"/>
            </a:sp3d>
          </p:spPr>
          <p:txBody>
            <a:bodyPr lIns="0" tIns="0" rIns="0" bIns="0" anchor="ctr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r>
                <a:rPr lang="en-US" sz="4400" b="1" noProof="1">
                  <a:solidFill>
                    <a:srgbClr val="FFFFFF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</p:grpSp>
      <p:grpSp>
        <p:nvGrpSpPr>
          <p:cNvPr id="14" name="Gruppieren 69"/>
          <p:cNvGrpSpPr>
            <a:grpSpLocks/>
          </p:cNvGrpSpPr>
          <p:nvPr/>
        </p:nvGrpSpPr>
        <p:grpSpPr bwMode="auto">
          <a:xfrm>
            <a:off x="3327400" y="2156783"/>
            <a:ext cx="1747838" cy="1435100"/>
            <a:chOff x="3025059" y="3918811"/>
            <a:chExt cx="1749320" cy="1435900"/>
          </a:xfrm>
        </p:grpSpPr>
        <p:sp>
          <p:nvSpPr>
            <p:cNvPr id="15" name="Ellipse 72"/>
            <p:cNvSpPr>
              <a:spLocks noChangeArrowheads="1"/>
            </p:cNvSpPr>
            <p:nvPr/>
          </p:nvSpPr>
          <p:spPr bwMode="gray">
            <a:xfrm>
              <a:off x="3025059" y="4615317"/>
              <a:ext cx="1608854" cy="73939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130000"/>
                <a:buFont typeface="Verdana" panose="020B0604030504040204" pitchFamily="34" charset="0"/>
                <a:buChar char="●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Verdana" panose="020B0604030504040204" pitchFamily="34" charset="0"/>
                <a:buChar char="●"/>
                <a:defRPr sz="1600" b="1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fr-FR">
                <a:solidFill>
                  <a:srgbClr val="444492"/>
                </a:solidFill>
              </a:endParaRPr>
            </a:p>
          </p:txBody>
        </p:sp>
        <p:sp>
          <p:nvSpPr>
            <p:cNvPr id="16" name="Ellipse 73"/>
            <p:cNvSpPr/>
            <p:nvPr/>
          </p:nvSpPr>
          <p:spPr bwMode="gray">
            <a:xfrm>
              <a:off x="3766379" y="3918811"/>
              <a:ext cx="1008000" cy="1008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127000" dir="18900000" sy="23000" kx="-1200000" algn="bl" rotWithShape="0">
                <a:prstClr val="black">
                  <a:alpha val="35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504000" h="504000"/>
              <a:bevelB w="504000" h="504000"/>
            </a:sp3d>
          </p:spPr>
          <p:txBody>
            <a:bodyPr lIns="0" tIns="0" rIns="0" bIns="0" anchor="ctr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r>
                <a:rPr lang="en-US" sz="3600" b="1" noProof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latin typeface="Arial" charset="0"/>
                  <a:cs typeface="Arial" charset="0"/>
                </a:rPr>
                <a:t>2</a:t>
              </a:r>
            </a:p>
          </p:txBody>
        </p:sp>
      </p:grpSp>
      <p:grpSp>
        <p:nvGrpSpPr>
          <p:cNvPr id="17" name="Gruppieren 64"/>
          <p:cNvGrpSpPr>
            <a:grpSpLocks/>
          </p:cNvGrpSpPr>
          <p:nvPr/>
        </p:nvGrpSpPr>
        <p:grpSpPr bwMode="auto">
          <a:xfrm>
            <a:off x="5294313" y="1867858"/>
            <a:ext cx="2014537" cy="1282700"/>
            <a:chOff x="4755581" y="3433397"/>
            <a:chExt cx="2013459" cy="1282013"/>
          </a:xfrm>
        </p:grpSpPr>
        <p:sp>
          <p:nvSpPr>
            <p:cNvPr id="18" name="Ellipse 67"/>
            <p:cNvSpPr>
              <a:spLocks noChangeArrowheads="1"/>
            </p:cNvSpPr>
            <p:nvPr/>
          </p:nvSpPr>
          <p:spPr bwMode="gray">
            <a:xfrm>
              <a:off x="4755581" y="4114704"/>
              <a:ext cx="1307082" cy="600706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130000"/>
                <a:buFont typeface="Verdana" panose="020B0604030504040204" pitchFamily="34" charset="0"/>
                <a:buChar char="●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Verdana" panose="020B0604030504040204" pitchFamily="34" charset="0"/>
                <a:buChar char="●"/>
                <a:defRPr sz="1600" b="1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1600">
                  <a:solidFill>
                    <a:srgbClr val="98989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fr-FR">
                <a:solidFill>
                  <a:srgbClr val="444492"/>
                </a:solidFill>
              </a:endParaRPr>
            </a:p>
          </p:txBody>
        </p:sp>
        <p:sp>
          <p:nvSpPr>
            <p:cNvPr id="19" name="Ellipse 68"/>
            <p:cNvSpPr/>
            <p:nvPr/>
          </p:nvSpPr>
          <p:spPr bwMode="gray">
            <a:xfrm>
              <a:off x="5977040" y="3433397"/>
              <a:ext cx="792000" cy="792000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>
              <a:outerShdw blurRad="127000" dir="18900000" sy="23000" kx="-1200000" algn="bl" rotWithShape="0">
                <a:prstClr val="black">
                  <a:alpha val="35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396000" h="396000"/>
              <a:bevelB w="396000" h="396000"/>
            </a:sp3d>
          </p:spPr>
          <p:txBody>
            <a:bodyPr lIns="0" tIns="0" rIns="0" bIns="0" anchor="ctr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r>
                <a:rPr lang="en-US" sz="2800" b="1" noProof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latin typeface="Arial" charset="0"/>
                  <a:cs typeface="Arial" charset="0"/>
                </a:rPr>
                <a:t>3</a:t>
              </a:r>
            </a:p>
          </p:txBody>
        </p:sp>
      </p:grpSp>
      <p:sp>
        <p:nvSpPr>
          <p:cNvPr id="20" name="Rectangle 32"/>
          <p:cNvSpPr>
            <a:spLocks noChangeArrowheads="1"/>
          </p:cNvSpPr>
          <p:nvPr/>
        </p:nvSpPr>
        <p:spPr bwMode="gray">
          <a:xfrm>
            <a:off x="1666733" y="4206402"/>
            <a:ext cx="1604962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 lIns="0" tIns="0" rIns="108000" bIns="0"/>
          <a:lstStyle>
            <a:lvl1pPr>
              <a:spcBef>
                <a:spcPct val="20000"/>
              </a:spcBef>
              <a:buClr>
                <a:schemeClr val="bg2"/>
              </a:buClr>
              <a:buSzPct val="130000"/>
              <a:buFont typeface="Verdana" panose="020B0604030504040204" pitchFamily="34" charset="0"/>
              <a:buChar char="●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●"/>
              <a:defRPr sz="1600" b="1">
                <a:solidFill>
                  <a:srgbClr val="9898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9898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1600">
                <a:solidFill>
                  <a:srgbClr val="9898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1600">
                <a:solidFill>
                  <a:srgbClr val="9898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rgbClr val="9898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rgbClr val="9898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rgbClr val="9898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rgbClr val="9898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en-US" altLang="de-DE" sz="1600" noProof="1">
                <a:solidFill>
                  <a:srgbClr val="444492"/>
                </a:solidFill>
              </a:rPr>
              <a:t>Mieux vaut 3 bons KPI que 15 moyens</a:t>
            </a:r>
          </a:p>
        </p:txBody>
      </p:sp>
      <p:sp>
        <p:nvSpPr>
          <p:cNvPr id="21" name="Rounded Rectangle 20"/>
          <p:cNvSpPr/>
          <p:nvPr/>
        </p:nvSpPr>
        <p:spPr bwMode="gray">
          <a:xfrm>
            <a:off x="3074858" y="1402721"/>
            <a:ext cx="2830512" cy="576262"/>
          </a:xfrm>
          <a:prstGeom prst="roundRect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GB" sz="1400" b="1" dirty="0">
                <a:solidFill>
                  <a:schemeClr val="bg1"/>
                </a:solidFill>
              </a:rPr>
              <a:t>Au </a:t>
            </a:r>
            <a:r>
              <a:rPr lang="en-GB" sz="1400" b="1" dirty="0" err="1">
                <a:solidFill>
                  <a:schemeClr val="bg1"/>
                </a:solidFill>
              </a:rPr>
              <a:t>moins</a:t>
            </a:r>
            <a:r>
              <a:rPr lang="en-GB" sz="1400" b="1" dirty="0">
                <a:solidFill>
                  <a:schemeClr val="bg1"/>
                </a:solidFill>
              </a:rPr>
              <a:t> au </a:t>
            </a:r>
            <a:r>
              <a:rPr lang="en-GB" sz="1400" b="1" dirty="0" err="1">
                <a:solidFill>
                  <a:schemeClr val="bg1"/>
                </a:solidFill>
              </a:rPr>
              <a:t>niveau</a:t>
            </a:r>
            <a:r>
              <a:rPr lang="en-GB" sz="1400" b="1" dirty="0">
                <a:solidFill>
                  <a:schemeClr val="bg1"/>
                </a:solidFill>
              </a:rPr>
              <a:t> </a:t>
            </a:r>
            <a:r>
              <a:rPr lang="en-GB" sz="1400" b="1" dirty="0" err="1">
                <a:solidFill>
                  <a:schemeClr val="bg1"/>
                </a:solidFill>
              </a:rPr>
              <a:t>d’une</a:t>
            </a:r>
            <a:r>
              <a:rPr lang="en-GB" sz="1400" b="1" dirty="0">
                <a:solidFill>
                  <a:schemeClr val="bg1"/>
                </a:solidFill>
              </a:rPr>
              <a:t> </a:t>
            </a:r>
            <a:r>
              <a:rPr lang="en-GB" sz="1400" b="1" dirty="0" err="1">
                <a:solidFill>
                  <a:schemeClr val="bg1"/>
                </a:solidFill>
              </a:rPr>
              <a:t>unité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 bwMode="gray">
          <a:xfrm>
            <a:off x="701675" y="1837696"/>
            <a:ext cx="2141538" cy="576262"/>
          </a:xfrm>
          <a:prstGeom prst="roundRect">
            <a:avLst/>
          </a:prstGeom>
          <a:solidFill>
            <a:srgbClr val="FF5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GB" sz="1400" b="1" dirty="0">
                <a:solidFill>
                  <a:schemeClr val="bg1"/>
                </a:solidFill>
              </a:rPr>
              <a:t>Un </a:t>
            </a:r>
            <a:r>
              <a:rPr lang="en-GB" sz="1400" b="1" dirty="0" err="1">
                <a:solidFill>
                  <a:schemeClr val="bg1"/>
                </a:solidFill>
              </a:rPr>
              <a:t>nombre</a:t>
            </a:r>
            <a:r>
              <a:rPr lang="en-GB" sz="1400" b="1" dirty="0">
                <a:solidFill>
                  <a:schemeClr val="bg1"/>
                </a:solidFill>
              </a:rPr>
              <a:t> </a:t>
            </a:r>
            <a:r>
              <a:rPr lang="en-GB" sz="1400" b="1" dirty="0" err="1">
                <a:solidFill>
                  <a:schemeClr val="bg1"/>
                </a:solidFill>
              </a:rPr>
              <a:t>restreint</a:t>
            </a:r>
            <a:r>
              <a:rPr lang="en-GB" sz="1400" b="1" dirty="0">
                <a:solidFill>
                  <a:schemeClr val="bg1"/>
                </a:solidFill>
              </a:rPr>
              <a:t> de KPI</a:t>
            </a:r>
          </a:p>
        </p:txBody>
      </p:sp>
      <p:sp>
        <p:nvSpPr>
          <p:cNvPr id="23" name="Rounded Rectangle 22"/>
          <p:cNvSpPr/>
          <p:nvPr/>
        </p:nvSpPr>
        <p:spPr bwMode="gray">
          <a:xfrm>
            <a:off x="6137015" y="1107300"/>
            <a:ext cx="2765425" cy="574675"/>
          </a:xfrm>
          <a:prstGeom prst="roundRect">
            <a:avLst/>
          </a:prstGeom>
          <a:solidFill>
            <a:srgbClr val="FF5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GB" sz="1400" b="1" dirty="0" err="1">
                <a:solidFill>
                  <a:schemeClr val="bg1"/>
                </a:solidFill>
              </a:rPr>
              <a:t>Rien</a:t>
            </a:r>
            <a:r>
              <a:rPr lang="en-GB" sz="1400" b="1" dirty="0">
                <a:solidFill>
                  <a:schemeClr val="bg1"/>
                </a:solidFill>
              </a:rPr>
              <a:t> </a:t>
            </a:r>
            <a:r>
              <a:rPr lang="en-GB" sz="1400" b="1" dirty="0" err="1">
                <a:solidFill>
                  <a:schemeClr val="bg1"/>
                </a:solidFill>
              </a:rPr>
              <a:t>n’est</a:t>
            </a:r>
            <a:r>
              <a:rPr lang="en-GB" sz="1400" b="1" dirty="0">
                <a:solidFill>
                  <a:schemeClr val="bg1"/>
                </a:solidFill>
              </a:rPr>
              <a:t> </a:t>
            </a:r>
            <a:r>
              <a:rPr lang="en-GB" sz="1400" b="1" dirty="0" err="1">
                <a:solidFill>
                  <a:schemeClr val="bg1"/>
                </a:solidFill>
              </a:rPr>
              <a:t>gagné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gray">
          <a:xfrm>
            <a:off x="4159120" y="3620889"/>
            <a:ext cx="1746250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 lIns="0" tIns="0" rIns="108000" bIns="0"/>
          <a:lstStyle>
            <a:lvl1pPr defTabSz="801688">
              <a:spcBef>
                <a:spcPct val="20000"/>
              </a:spcBef>
              <a:buClr>
                <a:schemeClr val="bg2"/>
              </a:buClr>
              <a:buSzPct val="130000"/>
              <a:buFont typeface="Verdana" panose="020B0604030504040204" pitchFamily="34" charset="0"/>
              <a:buChar char="●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●"/>
              <a:defRPr sz="1600" b="1">
                <a:solidFill>
                  <a:srgbClr val="9898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9898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spcBef>
                <a:spcPct val="20000"/>
              </a:spcBef>
              <a:buClr>
                <a:schemeClr val="accent2"/>
              </a:buClr>
              <a:buChar char="•"/>
              <a:defRPr sz="1600">
                <a:solidFill>
                  <a:srgbClr val="9898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spcBef>
                <a:spcPct val="20000"/>
              </a:spcBef>
              <a:buClr>
                <a:schemeClr val="accent2"/>
              </a:buClr>
              <a:buChar char="•"/>
              <a:defRPr sz="1600">
                <a:solidFill>
                  <a:srgbClr val="9898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rgbClr val="9898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rgbClr val="9898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rgbClr val="9898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rgbClr val="9898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600" dirty="0">
                <a:solidFill>
                  <a:srgbClr val="444492"/>
                </a:solidFill>
              </a:rPr>
              <a:t>A </a:t>
            </a:r>
            <a:r>
              <a:rPr lang="en-GB" altLang="fr-FR" sz="1600" dirty="0" err="1">
                <a:solidFill>
                  <a:srgbClr val="444492"/>
                </a:solidFill>
              </a:rPr>
              <a:t>défaut</a:t>
            </a:r>
            <a:r>
              <a:rPr lang="en-GB" altLang="fr-FR" sz="1600" dirty="0">
                <a:solidFill>
                  <a:srgbClr val="444492"/>
                </a:solidFill>
              </a:rPr>
              <a:t> de KPI au </a:t>
            </a:r>
            <a:r>
              <a:rPr lang="en-GB" altLang="fr-FR" sz="1600" dirty="0" err="1">
                <a:solidFill>
                  <a:srgbClr val="444492"/>
                </a:solidFill>
              </a:rPr>
              <a:t>niveau</a:t>
            </a:r>
            <a:r>
              <a:rPr lang="en-GB" altLang="fr-FR" sz="1600" dirty="0">
                <a:solidFill>
                  <a:srgbClr val="444492"/>
                </a:solidFill>
              </a:rPr>
              <a:t> global, les </a:t>
            </a:r>
            <a:r>
              <a:rPr lang="en-GB" altLang="fr-FR" sz="1600" dirty="0" err="1">
                <a:solidFill>
                  <a:srgbClr val="444492"/>
                </a:solidFill>
              </a:rPr>
              <a:t>avoir</a:t>
            </a:r>
            <a:r>
              <a:rPr lang="en-GB" altLang="fr-FR" sz="1600" dirty="0">
                <a:solidFill>
                  <a:srgbClr val="444492"/>
                </a:solidFill>
              </a:rPr>
              <a:t> au </a:t>
            </a:r>
            <a:r>
              <a:rPr lang="en-GB" altLang="fr-FR" sz="1600" dirty="0" err="1">
                <a:solidFill>
                  <a:srgbClr val="444492"/>
                </a:solidFill>
              </a:rPr>
              <a:t>moins</a:t>
            </a:r>
            <a:r>
              <a:rPr lang="en-GB" altLang="fr-FR" sz="1600" dirty="0">
                <a:solidFill>
                  <a:srgbClr val="444492"/>
                </a:solidFill>
              </a:rPr>
              <a:t> au </a:t>
            </a:r>
            <a:r>
              <a:rPr lang="en-GB" altLang="fr-FR" sz="1600" dirty="0" err="1">
                <a:solidFill>
                  <a:srgbClr val="444492"/>
                </a:solidFill>
              </a:rPr>
              <a:t>niveau</a:t>
            </a:r>
            <a:r>
              <a:rPr lang="en-GB" altLang="fr-FR" sz="1600" dirty="0">
                <a:solidFill>
                  <a:srgbClr val="444492"/>
                </a:solidFill>
              </a:rPr>
              <a:t>  local, </a:t>
            </a:r>
            <a:r>
              <a:rPr lang="en-GB" altLang="fr-FR" sz="1600" dirty="0" err="1">
                <a:solidFill>
                  <a:srgbClr val="444492"/>
                </a:solidFill>
              </a:rPr>
              <a:t>d’une</a:t>
            </a:r>
            <a:r>
              <a:rPr lang="en-GB" altLang="fr-FR" sz="1600" dirty="0">
                <a:solidFill>
                  <a:srgbClr val="444492"/>
                </a:solidFill>
              </a:rPr>
              <a:t> </a:t>
            </a:r>
            <a:r>
              <a:rPr lang="en-GB" altLang="fr-FR" sz="1600" dirty="0" err="1">
                <a:solidFill>
                  <a:srgbClr val="444492"/>
                </a:solidFill>
              </a:rPr>
              <a:t>unité</a:t>
            </a:r>
            <a:r>
              <a:rPr lang="en-GB" altLang="fr-FR" sz="1600" dirty="0">
                <a:solidFill>
                  <a:srgbClr val="444492"/>
                </a:solidFill>
              </a:rPr>
              <a:t>….</a:t>
            </a:r>
          </a:p>
        </p:txBody>
      </p:sp>
      <p:sp>
        <p:nvSpPr>
          <p:cNvPr id="25" name="Rectangle 32"/>
          <p:cNvSpPr>
            <a:spLocks noChangeArrowheads="1"/>
          </p:cNvSpPr>
          <p:nvPr/>
        </p:nvSpPr>
        <p:spPr bwMode="gray">
          <a:xfrm>
            <a:off x="6722203" y="3011651"/>
            <a:ext cx="1604963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 lIns="0" tIns="0" rIns="108000" bIns="0"/>
          <a:lstStyle>
            <a:lvl1pPr>
              <a:spcBef>
                <a:spcPct val="20000"/>
              </a:spcBef>
              <a:buClr>
                <a:schemeClr val="bg2"/>
              </a:buClr>
              <a:buSzPct val="130000"/>
              <a:buFont typeface="Verdana" panose="020B0604030504040204" pitchFamily="34" charset="0"/>
              <a:buChar char="●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Verdana" panose="020B0604030504040204" pitchFamily="34" charset="0"/>
              <a:buChar char="●"/>
              <a:defRPr sz="1600" b="1">
                <a:solidFill>
                  <a:srgbClr val="9898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9898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1600">
                <a:solidFill>
                  <a:srgbClr val="9898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1600">
                <a:solidFill>
                  <a:srgbClr val="9898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rgbClr val="9898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rgbClr val="9898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rgbClr val="9898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rgbClr val="9898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en-US" altLang="de-DE" sz="1600" noProof="1">
                <a:solidFill>
                  <a:srgbClr val="444492"/>
                </a:solidFill>
              </a:rPr>
              <a:t>Il faut continuer à être présente et à </a:t>
            </a:r>
            <a:r>
              <a:rPr lang="en-US" altLang="de-DE" sz="1600" noProof="1" smtClean="0">
                <a:solidFill>
                  <a:srgbClr val="444492"/>
                </a:solidFill>
              </a:rPr>
              <a:t>mettre </a:t>
            </a:r>
            <a:r>
              <a:rPr lang="en-US" altLang="de-DE" sz="1600" noProof="1">
                <a:solidFill>
                  <a:srgbClr val="444492"/>
                </a:solidFill>
              </a:rPr>
              <a:t>la pression</a:t>
            </a:r>
          </a:p>
        </p:txBody>
      </p:sp>
    </p:spTree>
    <p:extLst>
      <p:ext uri="{BB962C8B-B14F-4D97-AF65-F5344CB8AC3E}">
        <p14:creationId xmlns:p14="http://schemas.microsoft.com/office/powerpoint/2010/main" val="279835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Colloque InterElles 2015</Template>
  <TotalTime>2533</TotalTime>
  <Words>561</Words>
  <Application>Microsoft Office PowerPoint</Application>
  <PresentationFormat>Affichage à l'écran (16:9)</PresentationFormat>
  <Paragraphs>97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Verdana</vt:lpstr>
      <vt:lpstr>Wingdings</vt:lpstr>
      <vt:lpstr>Conception personnalisée</vt:lpstr>
      <vt:lpstr>Petit déjeuner XS – 25 mars 2016</vt:lpstr>
      <vt:lpstr>Participantes</vt:lpstr>
      <vt:lpstr>Les KPI – pour mesurer quoi ?</vt:lpstr>
      <vt:lpstr>Trois catégories de KPI</vt:lpstr>
      <vt:lpstr>Les méthodologies de mise en place des KPI</vt:lpstr>
      <vt:lpstr>Les facteurs de réussite</vt:lpstr>
      <vt:lpstr>La  communication des KPIs</vt:lpstr>
      <vt:lpstr>Résultats et voies d’amélioration </vt:lpstr>
      <vt:lpstr>Nos conseils …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Colloque du Cercle InterElles 2015</dc:title>
  <dc:creator>Chloé BROGUET</dc:creator>
  <cp:lastModifiedBy>user</cp:lastModifiedBy>
  <cp:revision>110</cp:revision>
  <dcterms:created xsi:type="dcterms:W3CDTF">2015-02-08T16:09:43Z</dcterms:created>
  <dcterms:modified xsi:type="dcterms:W3CDTF">2016-05-04T08:57:31Z</dcterms:modified>
</cp:coreProperties>
</file>